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  <p:sldId id="262" r:id="rId6"/>
    <p:sldId id="263" r:id="rId7"/>
    <p:sldId id="264" r:id="rId8"/>
    <p:sldId id="265" r:id="rId9"/>
    <p:sldId id="261" r:id="rId10"/>
    <p:sldId id="266" r:id="rId11"/>
    <p:sldId id="267" r:id="rId12"/>
    <p:sldId id="268" r:id="rId13"/>
    <p:sldId id="269" r:id="rId14"/>
    <p:sldId id="270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17"/>
    <a:srgbClr val="0033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59" d="100"/>
          <a:sy n="59" d="100"/>
        </p:scale>
        <p:origin x="-1872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FF2C-369E-415A-A195-0FB00D2522FF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1A400C-BCBC-4B4D-B62A-0A5CF09FC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FF2C-369E-415A-A195-0FB00D2522FF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400C-BCBC-4B4D-B62A-0A5CF09FC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FF2C-369E-415A-A195-0FB00D2522FF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400C-BCBC-4B4D-B62A-0A5CF09FC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FF2C-369E-415A-A195-0FB00D2522FF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1A400C-BCBC-4B4D-B62A-0A5CF09FC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FF2C-369E-415A-A195-0FB00D2522FF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400C-BCBC-4B4D-B62A-0A5CF09FC9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FF2C-369E-415A-A195-0FB00D2522FF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400C-BCBC-4B4D-B62A-0A5CF09FC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FF2C-369E-415A-A195-0FB00D2522FF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31A400C-BCBC-4B4D-B62A-0A5CF09FC9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FF2C-369E-415A-A195-0FB00D2522FF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400C-BCBC-4B4D-B62A-0A5CF09FC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FF2C-369E-415A-A195-0FB00D2522FF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400C-BCBC-4B4D-B62A-0A5CF09FC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FF2C-369E-415A-A195-0FB00D2522FF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400C-BCBC-4B4D-B62A-0A5CF09FC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FF2C-369E-415A-A195-0FB00D2522FF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400C-BCBC-4B4D-B62A-0A5CF09FC9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F1FF2C-369E-415A-A195-0FB00D2522FF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1A400C-BCBC-4B4D-B62A-0A5CF09FC9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200" y="-26233"/>
            <a:ext cx="10668000" cy="71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32004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Voice Inflection</a:t>
            </a:r>
            <a:endParaRPr lang="en-US" sz="6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0" y="0"/>
            <a:ext cx="1028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58515"/>
            <a:ext cx="8458200" cy="6019800"/>
          </a:xfrm>
          <a:prstGeom prst="rect">
            <a:avLst/>
          </a:prstGeom>
          <a:solidFill>
            <a:schemeClr val="accent1">
              <a:lumMod val="20000"/>
              <a:lumOff val="80000"/>
              <a:alpha val="72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3810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Voice Inflection</a:t>
            </a:r>
            <a:endParaRPr lang="en-US" sz="6000" b="1" i="1" dirty="0">
              <a:solidFill>
                <a:srgbClr val="7A00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1295400"/>
            <a:ext cx="5410200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2158186"/>
            <a:ext cx="7848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2. How does it affect our speech?</a:t>
            </a:r>
          </a:p>
          <a:p>
            <a:endParaRPr lang="en-US" sz="3200" b="1" dirty="0">
              <a:solidFill>
                <a:srgbClr val="7A00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Now practice:</a:t>
            </a:r>
          </a:p>
          <a:p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9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0" y="0"/>
            <a:ext cx="1028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58515"/>
            <a:ext cx="8458200" cy="6019800"/>
          </a:xfrm>
          <a:prstGeom prst="rect">
            <a:avLst/>
          </a:prstGeom>
          <a:solidFill>
            <a:schemeClr val="accent1">
              <a:lumMod val="20000"/>
              <a:lumOff val="80000"/>
              <a:alpha val="72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3810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Voice Inflection</a:t>
            </a:r>
            <a:endParaRPr lang="en-US" sz="6000" b="1" i="1" dirty="0">
              <a:solidFill>
                <a:srgbClr val="7A00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1295400"/>
            <a:ext cx="5410200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1752600"/>
            <a:ext cx="8077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3. Can we recognize it? </a:t>
            </a:r>
            <a:r>
              <a:rPr lang="en-US" sz="2800" b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(see page 28-29)</a:t>
            </a:r>
            <a:endParaRPr lang="en-US" sz="4000" b="1" dirty="0" smtClean="0">
              <a:solidFill>
                <a:srgbClr val="7A00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endParaRPr lang="en-US" sz="3200" b="1" dirty="0">
              <a:solidFill>
                <a:srgbClr val="7A00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38200" y="2514600"/>
            <a:ext cx="4724400" cy="853815"/>
          </a:xfrm>
          <a:prstGeom prst="wedgeRoundRectCallout">
            <a:avLst>
              <a:gd name="adj1" fmla="val -48120"/>
              <a:gd name="adj2" fmla="val 8005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019300" y="3733800"/>
            <a:ext cx="4724400" cy="853815"/>
          </a:xfrm>
          <a:prstGeom prst="wedgeRoundRectCallout">
            <a:avLst>
              <a:gd name="adj1" fmla="val -48120"/>
              <a:gd name="adj2" fmla="val 8005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3314700" y="4937385"/>
            <a:ext cx="4724400" cy="853815"/>
          </a:xfrm>
          <a:prstGeom prst="wedgeRoundRectCallout">
            <a:avLst>
              <a:gd name="adj1" fmla="val -48120"/>
              <a:gd name="adj2" fmla="val 80057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71600" y="2710674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Stressing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a word or phrase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924050" y="2623326"/>
            <a:ext cx="323850" cy="196074"/>
          </a:xfrm>
          <a:prstGeom prst="line">
            <a:avLst/>
          </a:prstGeom>
          <a:ln w="5715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47900" y="2623326"/>
            <a:ext cx="323850" cy="196074"/>
          </a:xfrm>
          <a:prstGeom prst="line">
            <a:avLst/>
          </a:prstGeom>
          <a:ln w="5715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47900" y="3972580"/>
            <a:ext cx="46101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Stretching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a word or phrase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409825" y="3959683"/>
            <a:ext cx="1552575" cy="0"/>
          </a:xfrm>
          <a:prstGeom prst="straightConnector1">
            <a:avLst/>
          </a:prstGeom>
          <a:ln w="571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429000" y="511558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Pausing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before or after a word or phrase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5200" y="4648200"/>
            <a:ext cx="275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……….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792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0" grpId="0"/>
      <p:bldP spid="26" grpId="0"/>
      <p:bldP spid="31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0" y="0"/>
            <a:ext cx="1028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58515"/>
            <a:ext cx="8458200" cy="6019800"/>
          </a:xfrm>
          <a:prstGeom prst="rect">
            <a:avLst/>
          </a:prstGeom>
          <a:solidFill>
            <a:schemeClr val="accent1">
              <a:lumMod val="20000"/>
              <a:lumOff val="80000"/>
              <a:alpha val="72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3810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Voice Inflection</a:t>
            </a:r>
            <a:endParaRPr lang="en-US" sz="6000" b="1" i="1" dirty="0">
              <a:solidFill>
                <a:srgbClr val="7A00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1295400"/>
            <a:ext cx="5410200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1371600"/>
            <a:ext cx="7848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4. How can we use it successfully? </a:t>
            </a:r>
          </a:p>
          <a:p>
            <a:r>
              <a:rPr lang="en-US" sz="3200" b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(see pages 30-31)</a:t>
            </a:r>
            <a:endParaRPr lang="en-US" sz="3200" b="1" dirty="0">
              <a:solidFill>
                <a:srgbClr val="7A00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pic>
        <p:nvPicPr>
          <p:cNvPr id="9218" name="Picture 2" descr="https://encrypted-tbn1.gstatic.com/images?q=tbn:ANd9GcQ09q_herxF1-vXUKBZ5gtXH6YG49Uzjy5CrUmnR1UpBfuaQJH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958624"/>
            <a:ext cx="3181350" cy="107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24" y="2105943"/>
            <a:ext cx="1811351" cy="192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0" t="1069" r="12030" b="87062"/>
          <a:stretch/>
        </p:blipFill>
        <p:spPr bwMode="auto">
          <a:xfrm rot="5400000">
            <a:off x="5494683" y="3774058"/>
            <a:ext cx="4115636" cy="77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5052" r="39599" b="57896"/>
          <a:stretch/>
        </p:blipFill>
        <p:spPr bwMode="auto">
          <a:xfrm>
            <a:off x="2161322" y="4163761"/>
            <a:ext cx="4195362" cy="1064721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0" t="28052" r="22379" b="35974"/>
          <a:stretch/>
        </p:blipFill>
        <p:spPr bwMode="auto">
          <a:xfrm>
            <a:off x="1009650" y="5416658"/>
            <a:ext cx="2610853" cy="770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52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75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75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0" y="0"/>
            <a:ext cx="1028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58515"/>
            <a:ext cx="8458200" cy="6019800"/>
          </a:xfrm>
          <a:prstGeom prst="rect">
            <a:avLst/>
          </a:prstGeom>
          <a:solidFill>
            <a:schemeClr val="accent1">
              <a:lumMod val="20000"/>
              <a:lumOff val="80000"/>
              <a:alpha val="72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3810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Voice Inflection</a:t>
            </a:r>
            <a:endParaRPr lang="en-US" sz="6000" b="1" i="1" dirty="0">
              <a:solidFill>
                <a:srgbClr val="7A00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1295400"/>
            <a:ext cx="5410200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1371600"/>
            <a:ext cx="784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4. How can we use it successfully? </a:t>
            </a:r>
          </a:p>
          <a:p>
            <a:pPr algn="ctr"/>
            <a:endParaRPr lang="en-US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Now practice:</a:t>
            </a:r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{pages 32-35}</a:t>
            </a:r>
            <a:endParaRPr lang="en-US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 algn="ctr"/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2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0" y="0"/>
            <a:ext cx="1028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58515"/>
            <a:ext cx="8458200" cy="6019800"/>
          </a:xfrm>
          <a:prstGeom prst="rect">
            <a:avLst/>
          </a:prstGeom>
          <a:solidFill>
            <a:schemeClr val="accent1">
              <a:lumMod val="20000"/>
              <a:lumOff val="80000"/>
              <a:alpha val="72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3810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Voice Inflection</a:t>
            </a:r>
            <a:endParaRPr lang="en-US" sz="6000" b="1" i="1" dirty="0">
              <a:solidFill>
                <a:srgbClr val="7A00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1295400"/>
            <a:ext cx="5410200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2281297"/>
            <a:ext cx="624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1. What is it? </a:t>
            </a:r>
          </a:p>
          <a:p>
            <a:r>
              <a:rPr lang="en-US" sz="3200" b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2. How does it affect our speech?</a:t>
            </a:r>
          </a:p>
          <a:p>
            <a:r>
              <a:rPr lang="en-US" sz="3200" b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3. Can we recognize it?</a:t>
            </a:r>
          </a:p>
          <a:p>
            <a:r>
              <a:rPr lang="en-US" sz="3200" b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4. How can we use it successfully?</a:t>
            </a:r>
            <a:endParaRPr lang="en-US" sz="3200" b="1" dirty="0">
              <a:solidFill>
                <a:srgbClr val="7A00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3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78568"/>
            <a:ext cx="9525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0" y="0"/>
            <a:ext cx="1028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3091478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“The human voice is the most perfect instrument of all.”  </a:t>
            </a:r>
            <a:r>
              <a:rPr lang="en-US" sz="2800" b="1" i="1" dirty="0" err="1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Arvo</a:t>
            </a:r>
            <a:r>
              <a:rPr lang="en-US" sz="2800" b="1" i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Part</a:t>
            </a:r>
            <a:endParaRPr lang="en-US" sz="2800" b="1" i="1" dirty="0">
              <a:solidFill>
                <a:srgbClr val="7A00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49050" cy="762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11125200" cy="7629525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0" y="0"/>
            <a:ext cx="1028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58515"/>
            <a:ext cx="8458200" cy="6019800"/>
          </a:xfrm>
          <a:prstGeom prst="rect">
            <a:avLst/>
          </a:prstGeom>
          <a:solidFill>
            <a:schemeClr val="accent1">
              <a:lumMod val="20000"/>
              <a:lumOff val="80000"/>
              <a:alpha val="72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3810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Voice Inflection</a:t>
            </a:r>
            <a:endParaRPr lang="en-US" sz="6000" b="1" i="1" dirty="0">
              <a:solidFill>
                <a:srgbClr val="7A00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1295400"/>
            <a:ext cx="5410200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2281297"/>
            <a:ext cx="624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1. What is it?</a:t>
            </a:r>
          </a:p>
          <a:p>
            <a:r>
              <a:rPr lang="en-US" sz="3200" b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2. How does it affect our speech?</a:t>
            </a:r>
          </a:p>
          <a:p>
            <a:r>
              <a:rPr lang="en-US" sz="3200" b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3. Can we recognize it?</a:t>
            </a:r>
          </a:p>
          <a:p>
            <a:r>
              <a:rPr lang="en-US" sz="3200" b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4. How can we use it successfully?</a:t>
            </a:r>
            <a:endParaRPr lang="en-US" sz="3200" b="1" dirty="0">
              <a:solidFill>
                <a:srgbClr val="7A00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85800" y="685800"/>
            <a:ext cx="1981200" cy="5867400"/>
          </a:xfrm>
          <a:prstGeom prst="ellipse">
            <a:avLst/>
          </a:prstGeom>
          <a:solidFill>
            <a:srgbClr val="7A00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C:\Users\User\AppData\Local\Microsoft\Windows\Temporary Internet Files\Content.IE5\2MCX6Q6H\anatomy[1]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5550773" cy="5489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" y="836951"/>
            <a:ext cx="2514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V</a:t>
            </a:r>
          </a:p>
          <a:p>
            <a:pPr algn="ctr"/>
            <a:r>
              <a:rPr lang="en-US" sz="7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O </a:t>
            </a:r>
          </a:p>
          <a:p>
            <a:pPr algn="ctr"/>
            <a:r>
              <a:rPr lang="en-US" sz="7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I</a:t>
            </a:r>
          </a:p>
          <a:p>
            <a:pPr algn="ctr"/>
            <a:r>
              <a:rPr lang="en-US" sz="7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</a:t>
            </a:r>
          </a:p>
          <a:p>
            <a:pPr algn="ctr"/>
            <a:r>
              <a:rPr lang="en-US" sz="7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E</a:t>
            </a:r>
          </a:p>
          <a:p>
            <a:pPr algn="ctr"/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8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0" y="0"/>
            <a:ext cx="1028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58515"/>
            <a:ext cx="8458200" cy="6019800"/>
          </a:xfrm>
          <a:prstGeom prst="rect">
            <a:avLst/>
          </a:prstGeom>
          <a:solidFill>
            <a:schemeClr val="accent1">
              <a:lumMod val="20000"/>
              <a:lumOff val="80000"/>
              <a:alpha val="72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464403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6 Warm-up Exercises</a:t>
            </a:r>
            <a:endParaRPr lang="en-US" sz="4800" b="1" i="1" dirty="0">
              <a:solidFill>
                <a:srgbClr val="7A00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1295400"/>
            <a:ext cx="5410200" cy="0"/>
          </a:xfrm>
          <a:prstGeom prst="line">
            <a:avLst/>
          </a:prstGeom>
          <a:ln w="76200">
            <a:solidFill>
              <a:srgbClr val="7A00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2057400"/>
            <a:ext cx="624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Stretch and Sigh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Baw (x6)</a:t>
            </a:r>
          </a:p>
          <a:p>
            <a:pPr marL="514350" indent="-514350">
              <a:buAutoNum type="arabicPeriod"/>
            </a:pPr>
            <a:r>
              <a:rPr lang="en-US" sz="3200" b="1" dirty="0" err="1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Bbbbbbbbbb</a:t>
            </a:r>
            <a:r>
              <a:rPr lang="en-US" sz="3200" b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(x3)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LALA (X6) + LA!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RRRRRRRR</a:t>
            </a:r>
          </a:p>
          <a:p>
            <a:pPr marL="514350" indent="-514350">
              <a:buAutoNum type="arabicPeriod"/>
            </a:pPr>
            <a:r>
              <a:rPr lang="en-US" sz="3200" b="1" dirty="0" err="1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Weeee</a:t>
            </a:r>
            <a:r>
              <a:rPr lang="en-US" sz="3200" b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---</a:t>
            </a:r>
            <a:r>
              <a:rPr lang="en-US" sz="3200" b="1" dirty="0" err="1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Awww</a:t>
            </a:r>
            <a:r>
              <a:rPr lang="en-US" sz="3200" b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 (x3)</a:t>
            </a:r>
          </a:p>
        </p:txBody>
      </p:sp>
    </p:spTree>
    <p:extLst>
      <p:ext uri="{BB962C8B-B14F-4D97-AF65-F5344CB8AC3E}">
        <p14:creationId xmlns:p14="http://schemas.microsoft.com/office/powerpoint/2010/main" val="285940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0" y="0"/>
            <a:ext cx="1028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58515"/>
            <a:ext cx="8458200" cy="6019800"/>
          </a:xfrm>
          <a:prstGeom prst="rect">
            <a:avLst/>
          </a:prstGeom>
          <a:solidFill>
            <a:schemeClr val="accent1">
              <a:lumMod val="20000"/>
              <a:lumOff val="80000"/>
              <a:alpha val="72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3810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Voice Inflection</a:t>
            </a:r>
            <a:endParaRPr lang="en-US" sz="6000" b="1" i="1" dirty="0">
              <a:solidFill>
                <a:srgbClr val="7A00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1295400"/>
            <a:ext cx="5410200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0290" y="1905000"/>
            <a:ext cx="6248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4400" b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What is it?</a:t>
            </a:r>
          </a:p>
          <a:p>
            <a:endParaRPr lang="en-US" sz="3200" b="1" dirty="0">
              <a:solidFill>
                <a:srgbClr val="7A00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“Voice Inflection means changing your voice.” (p. 28)</a:t>
            </a:r>
          </a:p>
          <a:p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5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0" y="0"/>
            <a:ext cx="1028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58515"/>
            <a:ext cx="8458200" cy="6019800"/>
          </a:xfrm>
          <a:prstGeom prst="rect">
            <a:avLst/>
          </a:prstGeom>
          <a:solidFill>
            <a:schemeClr val="accent1">
              <a:lumMod val="20000"/>
              <a:lumOff val="80000"/>
              <a:alpha val="72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3810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Voice Inflection</a:t>
            </a:r>
            <a:endParaRPr lang="en-US" sz="6000" b="1" i="1" dirty="0">
              <a:solidFill>
                <a:srgbClr val="7A00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1295400"/>
            <a:ext cx="5410200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2158186"/>
            <a:ext cx="7848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A0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2. How does it affect our speech?</a:t>
            </a:r>
          </a:p>
          <a:p>
            <a:endParaRPr lang="en-US" sz="3200" b="1" dirty="0">
              <a:solidFill>
                <a:srgbClr val="7A00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“I did not say he stole the money.”</a:t>
            </a:r>
          </a:p>
          <a:p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709882"/>
              </p:ext>
            </p:extLst>
          </p:nvPr>
        </p:nvGraphicFramePr>
        <p:xfrm>
          <a:off x="304800" y="1066800"/>
          <a:ext cx="8458199" cy="435508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57200"/>
                <a:gridCol w="3298966"/>
                <a:gridCol w="367346"/>
                <a:gridCol w="4334687"/>
              </a:tblGrid>
              <a:tr h="370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Inflected Sentence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sto MT" pitchFamily="18" charset="0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sto MT" pitchFamily="18" charset="0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Actual Meaning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sto MT" pitchFamily="18" charset="0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82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1.</a:t>
                      </a:r>
                      <a:endParaRPr lang="en-US" sz="2000">
                        <a:effectLst/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did not say he stole the money.	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sto MT" pitchFamily="18" charset="0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sto MT" pitchFamily="18" charset="0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Someone else could have said it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sto MT" pitchFamily="18" charset="0"/>
                      </a:endParaRPr>
                    </a:p>
                  </a:txBody>
                  <a:tcPr marL="68580" marR="68580" marT="0" marB="0"/>
                </a:tc>
              </a:tr>
              <a:tr h="4932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2.</a:t>
                      </a:r>
                      <a:endParaRPr lang="en-US" sz="2000">
                        <a:effectLst/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</a:t>
                      </a:r>
                      <a:r>
                        <a:rPr lang="en-US" sz="24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did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not say he stole the money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sto MT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sto MT" pitchFamily="18" charset="0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just didn’t say it. 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sto MT" pitchFamily="18" charset="0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32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3.</a:t>
                      </a:r>
                      <a:endParaRPr lang="en-US" sz="2000">
                        <a:effectLst/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did </a:t>
                      </a:r>
                      <a:r>
                        <a:rPr lang="en-US" sz="24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not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say he stole the money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sto MT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sto MT" pitchFamily="18" charset="0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certainly did not say it.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sto MT" pitchFamily="18" charset="0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32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4.</a:t>
                      </a:r>
                      <a:endParaRPr lang="en-US" sz="2000" dirty="0">
                        <a:effectLst/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did not </a:t>
                      </a:r>
                      <a:r>
                        <a:rPr lang="en-US" sz="24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say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he stole the money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sto MT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sto MT" pitchFamily="18" charset="0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 could have stolen the money, but I didn’t say that he did.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sto MT" pitchFamily="18" charset="0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96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865655"/>
              </p:ext>
            </p:extLst>
          </p:nvPr>
        </p:nvGraphicFramePr>
        <p:xfrm>
          <a:off x="304800" y="1143000"/>
          <a:ext cx="8610599" cy="485343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82040"/>
                <a:gridCol w="3526526"/>
                <a:gridCol w="367346"/>
                <a:gridCol w="4334687"/>
              </a:tblGrid>
              <a:tr h="520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Inflected Sentence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#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Actual Meaning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08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sto MT" pitchFamily="18" charset="0"/>
                        </a:rPr>
                        <a:t>5.</a:t>
                      </a:r>
                      <a:endParaRPr lang="en-US" sz="1800" dirty="0">
                        <a:effectLst/>
                        <a:latin typeface="Calisto MT" pitchFamily="18" charset="0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 did not say </a:t>
                      </a:r>
                      <a:r>
                        <a:rPr lang="en-US" sz="24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he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stole the money.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It could have been any other person who stole the money, but not him. 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08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sto MT" pitchFamily="18" charset="0"/>
                        </a:rPr>
                        <a:t>6.</a:t>
                      </a:r>
                      <a:endParaRPr lang="en-US" sz="1800">
                        <a:effectLst/>
                        <a:latin typeface="Calisto MT" pitchFamily="18" charset="0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 did not say he </a:t>
                      </a:r>
                      <a:r>
                        <a:rPr lang="en-US" sz="24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stole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the money.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He could have borrowed, or been given the money…but he didn’t steal it. 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23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sto MT" pitchFamily="18" charset="0"/>
                        </a:rPr>
                        <a:t>7.</a:t>
                      </a:r>
                      <a:endParaRPr lang="en-US" sz="1800">
                        <a:effectLst/>
                        <a:latin typeface="Calisto MT" pitchFamily="18" charset="0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 did not say he stole </a:t>
                      </a:r>
                      <a:r>
                        <a:rPr lang="en-US" sz="24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the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money.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 didn’t say he took the very specific money.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23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sto MT" pitchFamily="18" charset="0"/>
                        </a:rPr>
                        <a:t>8.</a:t>
                      </a:r>
                      <a:endParaRPr lang="en-US" sz="1800" dirty="0">
                        <a:effectLst/>
                        <a:latin typeface="Calisto MT" pitchFamily="18" charset="0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 did not say he stole the </a:t>
                      </a:r>
                      <a:r>
                        <a:rPr lang="en-US" sz="24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money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.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 didn’t say he stole the money, but he stole something else.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9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90</TotalTime>
  <Words>426</Words>
  <Application>Microsoft Office PowerPoint</Application>
  <PresentationFormat>On-screen Show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dcterms:created xsi:type="dcterms:W3CDTF">2015-04-06T04:34:03Z</dcterms:created>
  <dcterms:modified xsi:type="dcterms:W3CDTF">2015-04-06T06:04:24Z</dcterms:modified>
</cp:coreProperties>
</file>