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578D"/>
    <a:srgbClr val="E488AB"/>
    <a:srgbClr val="BC2247"/>
    <a:srgbClr val="D72751"/>
    <a:srgbClr val="F5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992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0BB2D56-1A76-4486-9D44-495B182C231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Maiandra GD" pitchFamily="34" charset="0"/>
              </a:rPr>
              <a:t>Smart Choice Level 1</a:t>
            </a:r>
            <a:endParaRPr lang="en-US" b="1" dirty="0"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375490"/>
            <a:ext cx="5943600" cy="233950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Maiandra GD" pitchFamily="34" charset="0"/>
              </a:rPr>
              <a:t>Grammar: </a:t>
            </a:r>
          </a:p>
          <a:p>
            <a:r>
              <a:rPr lang="en-US" sz="3600" b="1" dirty="0" smtClean="0">
                <a:latin typeface="Maiandra GD" pitchFamily="34" charset="0"/>
              </a:rPr>
              <a:t>the SIMPLE verb BE </a:t>
            </a:r>
          </a:p>
          <a:p>
            <a:r>
              <a:rPr lang="en-US" sz="3600" b="1" dirty="0" smtClean="0">
                <a:latin typeface="Maiandra GD" pitchFamily="34" charset="0"/>
              </a:rPr>
              <a:t>                       + Possessives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08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2108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24792" r="15891" b="62667"/>
          <a:stretch/>
        </p:blipFill>
        <p:spPr bwMode="auto">
          <a:xfrm>
            <a:off x="-1370924" y="2590800"/>
            <a:ext cx="15772724" cy="199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03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210800" cy="6858000"/>
          </a:xfrm>
          <a:prstGeom prst="rect">
            <a:avLst/>
          </a:prstGeom>
          <a:solidFill>
            <a:srgbClr val="7557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7" t="22742" r="27547" b="63629"/>
          <a:stretch/>
        </p:blipFill>
        <p:spPr bwMode="auto">
          <a:xfrm>
            <a:off x="-609600" y="2127400"/>
            <a:ext cx="12304067" cy="2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1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210800" cy="6858000"/>
          </a:xfrm>
          <a:prstGeom prst="rect">
            <a:avLst/>
          </a:prstGeom>
          <a:solidFill>
            <a:srgbClr val="E48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7" t="24151" r="32454" b="62968"/>
          <a:stretch/>
        </p:blipFill>
        <p:spPr bwMode="auto">
          <a:xfrm>
            <a:off x="-457200" y="2298940"/>
            <a:ext cx="10934655" cy="212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36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3600" cy="6858000"/>
          </a:xfrm>
          <a:prstGeom prst="rect">
            <a:avLst/>
          </a:prstGeom>
          <a:solidFill>
            <a:srgbClr val="BC22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t="23346" r="36101" b="62767"/>
          <a:stretch/>
        </p:blipFill>
        <p:spPr bwMode="auto">
          <a:xfrm>
            <a:off x="-457200" y="1828800"/>
            <a:ext cx="1035436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78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90688"/>
            <a:ext cx="3657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990600"/>
            <a:ext cx="7543800" cy="1752600"/>
          </a:xfrm>
        </p:spPr>
        <p:txBody>
          <a:bodyPr/>
          <a:lstStyle/>
          <a:p>
            <a:pPr algn="ctr"/>
            <a:r>
              <a:rPr lang="en-US" b="1" dirty="0" smtClean="0">
                <a:latin typeface="Maiandra GD" pitchFamily="34" charset="0"/>
              </a:rPr>
              <a:t>We use the simple present of ‘be’ to talk about a</a:t>
            </a:r>
            <a:endParaRPr lang="en-US" b="1" dirty="0">
              <a:latin typeface="Maiandra G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04800"/>
            <a:ext cx="9144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 verb ‘BE’</a:t>
            </a:r>
            <a:endParaRPr lang="en-US" sz="5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 flipH="1">
            <a:off x="233791" y="3676288"/>
            <a:ext cx="2057400" cy="1828800"/>
          </a:xfrm>
          <a:prstGeom prst="wedgeEllipseCallout">
            <a:avLst>
              <a:gd name="adj1" fmla="val -62762"/>
              <a:gd name="adj2" fmla="val 596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629400" y="3257909"/>
            <a:ext cx="2163233" cy="1828800"/>
          </a:xfrm>
          <a:prstGeom prst="wedgeEllipseCallout">
            <a:avLst>
              <a:gd name="adj1" fmla="val -56723"/>
              <a:gd name="adj2" fmla="val 61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1600200" y="2666191"/>
            <a:ext cx="3505200" cy="182880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NATIONALITY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656825" y="2684882"/>
            <a:ext cx="2199417" cy="1828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3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33" y="3405187"/>
            <a:ext cx="4512734" cy="253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 verb ‘BE’</a:t>
            </a:r>
            <a:endParaRPr lang="en-US" sz="5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258233" y="2490787"/>
            <a:ext cx="2057400" cy="1828800"/>
          </a:xfrm>
          <a:prstGeom prst="wedgeEllipseCallout">
            <a:avLst>
              <a:gd name="adj1" fmla="val -40959"/>
              <a:gd name="adj2" fmla="val 7193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Sally?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724400" y="1517440"/>
            <a:ext cx="1813544" cy="1828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20 years old.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28365" y="2133600"/>
            <a:ext cx="2163233" cy="1828800"/>
          </a:xfrm>
          <a:prstGeom prst="wedgeEllipseCallout">
            <a:avLst>
              <a:gd name="adj1" fmla="val -56723"/>
              <a:gd name="adj2" fmla="val 61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a doctor.</a:t>
            </a:r>
          </a:p>
        </p:txBody>
      </p:sp>
      <p:sp>
        <p:nvSpPr>
          <p:cNvPr id="8" name="Oval Callout 7"/>
          <p:cNvSpPr/>
          <p:nvPr/>
        </p:nvSpPr>
        <p:spPr>
          <a:xfrm flipH="1">
            <a:off x="2281127" y="1523191"/>
            <a:ext cx="2057400" cy="182880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teacher is from England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5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 verb ‘BE’</a:t>
            </a:r>
            <a:endParaRPr lang="en-US" sz="5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3" y="335458"/>
            <a:ext cx="1803401" cy="101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258233" y="1647645"/>
            <a:ext cx="8610599" cy="4419600"/>
          </a:xfrm>
          <a:prstGeom prst="wedgeEllipseCallou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(+) AFFIRMATIVE  STATEMENTS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			am/’m</a:t>
            </a:r>
          </a:p>
          <a:p>
            <a:endParaRPr lang="en-US" sz="12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You/We/They	are/’re       from Korea.</a:t>
            </a:r>
          </a:p>
          <a:p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He/She/It 		is/’s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3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 verb ‘BE’</a:t>
            </a:r>
            <a:endParaRPr lang="en-US" sz="5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3" y="335458"/>
            <a:ext cx="1803401" cy="101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-1" y="1647645"/>
            <a:ext cx="9143999" cy="4419600"/>
          </a:xfrm>
          <a:prstGeom prst="wedgeEllipseCallou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 STATEMENTS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		     am/’m not</a:t>
            </a:r>
          </a:p>
          <a:p>
            <a:endParaRPr lang="en-US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You/We/They     are not/ aren’t   ...from Korea.</a:t>
            </a:r>
          </a:p>
          <a:p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He/She/It 	      is/’s not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13318"/>
            <a:ext cx="9143998" cy="18158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We only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contract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BE in negative short answers.</a:t>
            </a:r>
          </a:p>
          <a:p>
            <a:pPr lvl="2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lvl="2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No, I’M NOT.   		Yes, I’m.</a:t>
            </a:r>
          </a:p>
          <a:p>
            <a:pPr lvl="2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No, WE’RE NOT.	         Yes, we’re.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4032141"/>
            <a:ext cx="1524000" cy="907941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24400" y="4032141"/>
            <a:ext cx="1371600" cy="907941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 verb ‘BE’</a:t>
            </a:r>
            <a:endParaRPr lang="en-US" sz="5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3" y="335458"/>
            <a:ext cx="1803401" cy="101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258233" y="1647645"/>
            <a:ext cx="8610599" cy="4419600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Yes/No Questions</a:t>
            </a:r>
          </a:p>
          <a:p>
            <a:pPr algn="ctr"/>
            <a:endParaRPr lang="en-US" sz="2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  you/we/they  from  Korea?  </a:t>
            </a:r>
          </a:p>
          <a:p>
            <a:pPr lvl="2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      he/she             from Korea?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6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 verb ‘BE’</a:t>
            </a:r>
            <a:endParaRPr lang="en-US" sz="5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3" y="335458"/>
            <a:ext cx="1803401" cy="101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11502" y="1673524"/>
            <a:ext cx="8885767" cy="4419600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Yes/No Questions</a:t>
            </a:r>
          </a:p>
          <a:p>
            <a:pPr algn="ctr"/>
            <a:endParaRPr lang="en-US" sz="2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 am.   No, I’m not.</a:t>
            </a:r>
          </a:p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we are.  No, we aren’t.  / No, we are not.</a:t>
            </a:r>
          </a:p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they are. No they aren’t./ No, they’re not.</a:t>
            </a:r>
          </a:p>
          <a:p>
            <a:pPr lvl="2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he is….</a:t>
            </a:r>
          </a:p>
          <a:p>
            <a:pPr lvl="2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 she is…</a:t>
            </a:r>
          </a:p>
          <a:p>
            <a:pPr lvl="2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 it is…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7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Possessive Adjectives</a:t>
            </a:r>
            <a:r>
              <a:rPr lang="en-US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_</a:t>
            </a: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</a:t>
            </a:r>
            <a:endParaRPr lang="en-US" sz="5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3" y="335458"/>
            <a:ext cx="1803401" cy="101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245293" y="1617453"/>
            <a:ext cx="6506632" cy="4419600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= My</a:t>
            </a:r>
          </a:p>
          <a:p>
            <a:pPr lvl="3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You = Your</a:t>
            </a:r>
          </a:p>
          <a:p>
            <a:pPr lvl="3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He = His</a:t>
            </a:r>
          </a:p>
          <a:p>
            <a:pPr lvl="3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She = Her</a:t>
            </a:r>
          </a:p>
          <a:p>
            <a:pPr lvl="3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We = Our</a:t>
            </a:r>
          </a:p>
          <a:p>
            <a:pPr lvl="3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They = Their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79">
            <a:off x="5463510" y="1967454"/>
            <a:ext cx="3033646" cy="20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751926" y="1617453"/>
            <a:ext cx="1630074" cy="897147"/>
          </a:xfrm>
          <a:prstGeom prst="straightConnector1">
            <a:avLst/>
          </a:prstGeom>
          <a:ln w="1047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0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210800" cy="6858000"/>
          </a:xfrm>
          <a:prstGeom prst="rect">
            <a:avLst/>
          </a:prstGeom>
          <a:solidFill>
            <a:srgbClr val="F58D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53266" r="44665" b="38885"/>
          <a:stretch/>
        </p:blipFill>
        <p:spPr bwMode="auto">
          <a:xfrm>
            <a:off x="-2286000" y="1752599"/>
            <a:ext cx="14086042" cy="212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12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98</TotalTime>
  <Words>194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Elemental</vt:lpstr>
      <vt:lpstr>Smart Choice Level 1</vt:lpstr>
      <vt:lpstr>We use the simple present of ‘be’ to talk about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Choice Level 1</dc:title>
  <dc:creator>User</dc:creator>
  <cp:lastModifiedBy>User</cp:lastModifiedBy>
  <cp:revision>12</cp:revision>
  <dcterms:created xsi:type="dcterms:W3CDTF">2017-03-14T06:06:58Z</dcterms:created>
  <dcterms:modified xsi:type="dcterms:W3CDTF">2018-03-18T08:00:05Z</dcterms:modified>
</cp:coreProperties>
</file>