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72" r:id="rId15"/>
    <p:sldId id="266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2652" y="-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9F98-E64E-4AAA-9FF6-9F2664F1BDCE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4BF5E-BBB3-42AD-9F47-6E596A0B8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6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3DAB-7427-4C1E-9490-45B8C9E3419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3DAB-7427-4C1E-9490-45B8C9E34198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3DAB-7427-4C1E-9490-45B8C9E34198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3DAB-7427-4C1E-9490-45B8C9E34198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3DAB-7427-4C1E-9490-45B8C9E34198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3DAB-7427-4C1E-9490-45B8C9E34198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3DAB-7427-4C1E-9490-45B8C9E34198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3DAB-7427-4C1E-9490-45B8C9E34198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1C67B1-F068-4777-BB27-CB4A0CD7DDE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9AA847-0C2A-4133-9715-08EBC5D9C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8643998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400052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Smart Choice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Level 1 – Unit 5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Grammar &amp; Vocabulary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Spelling Rules: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" y="18573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For verbs ending in “e”,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minus “e”, and add “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662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care – e +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caring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dance – e +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dancing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Spelling Rules: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857364"/>
            <a:ext cx="885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For verbs ending in a </a:t>
            </a:r>
            <a:r>
              <a:rPr lang="en-US" sz="40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vowel (a, e, </a:t>
            </a:r>
            <a:r>
              <a:rPr lang="en-US" sz="4000" b="1" dirty="0" err="1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</a:t>
            </a:r>
            <a:r>
              <a:rPr lang="en-US" sz="40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, o, u)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and a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consonant (all other letters)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, double the consonant and add “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91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sw</a:t>
            </a:r>
            <a:r>
              <a:rPr lang="en-US" sz="36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+ m +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swimming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st</a:t>
            </a:r>
            <a:r>
              <a:rPr lang="en-US" sz="36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+ p +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stopping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Spelling Rules: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" y="185736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For verbs ending 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 a vowel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and“y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”, 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just add “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378054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pay+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paying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say +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saying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2" y="378619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 +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playing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buy +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buying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- Questions:</a:t>
            </a:r>
          </a:p>
          <a:p>
            <a:pPr algn="ctr"/>
            <a:endParaRPr lang="en-US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</a:t>
            </a:r>
            <a:r>
              <a:rPr lang="en-US" sz="40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- word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+ BE +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subject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+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“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” verb</a:t>
            </a:r>
          </a:p>
          <a:p>
            <a:pPr algn="ctr"/>
            <a:r>
              <a:rPr lang="en-US" sz="40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What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reading?</a:t>
            </a:r>
          </a:p>
          <a:p>
            <a:pPr algn="ctr"/>
            <a:r>
              <a:rPr lang="en-US" sz="40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Where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going?</a:t>
            </a:r>
          </a:p>
          <a:p>
            <a:pPr algn="ctr"/>
            <a:r>
              <a:rPr lang="en-US" sz="40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Who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calling?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Yes/No Questions:</a:t>
            </a:r>
          </a:p>
          <a:p>
            <a:pPr algn="ctr"/>
            <a:endParaRPr lang="en-US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BE +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subject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+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“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” verb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</a:t>
            </a:r>
            <a:r>
              <a:rPr lang="en-US" sz="40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reading?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going?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calling?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Short Answers to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Yes/No Questions:</a:t>
            </a:r>
          </a:p>
          <a:p>
            <a:pPr algn="ctr"/>
            <a:endParaRPr lang="en-US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</a:t>
            </a:r>
            <a:r>
              <a:rPr lang="en-US" sz="3600" b="1" dirty="0" smtClean="0">
                <a:solidFill>
                  <a:srgbClr val="8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reading?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I am. / No, I’m not.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36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</a:t>
            </a:r>
            <a:r>
              <a:rPr lang="en-US" sz="36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</a:t>
            </a:r>
            <a:r>
              <a:rPr lang="en-US" sz="36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</a:t>
            </a:r>
            <a:r>
              <a:rPr lang="en-US" sz="36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going? </a:t>
            </a:r>
            <a:r>
              <a:rPr lang="en-US" sz="36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they are. / No, they aren’t.</a:t>
            </a:r>
            <a:endParaRPr lang="en-US" sz="3600" b="1" spc="-15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calling?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he is. / No, he isn’t.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Now Practice!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785926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write 	________</a:t>
            </a:r>
          </a:p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send	________</a:t>
            </a:r>
          </a:p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sit		________</a:t>
            </a:r>
          </a:p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have	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6314" y="1785926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play 	________</a:t>
            </a:r>
          </a:p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take	________</a:t>
            </a:r>
          </a:p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run	________</a:t>
            </a:r>
          </a:p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</a:t>
            </a:r>
            <a:r>
              <a:rPr lang="en-US" sz="36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exercise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9663" y="1782537"/>
            <a:ext cx="156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writing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2354041"/>
            <a:ext cx="1643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sending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2854107"/>
            <a:ext cx="134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sitting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3425611"/>
            <a:ext cx="145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having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0257" y="1782537"/>
            <a:ext cx="1569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playing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2354041"/>
            <a:ext cx="135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taking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2854107"/>
            <a:ext cx="173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running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3425611"/>
            <a:ext cx="1895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exercising</a:t>
            </a:r>
            <a:endParaRPr lang="en-US" sz="3600" b="1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Now Practice!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357298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What _____ you _______ now? (do)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Where ___ your sister _______ now? (live)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What kind of music ____ your friends _______ to these days? (listen)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Who ____ your brother ________ to? (talk)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What _____ you ________ in school? (study)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What ____ she _______ for lunch? (make)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1670" y="1357298"/>
            <a:ext cx="725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1844093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558" y="2285992"/>
            <a:ext cx="725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0309" y="2285992"/>
            <a:ext cx="1616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listening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1357298"/>
            <a:ext cx="1130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1844093"/>
            <a:ext cx="112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living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3772919"/>
            <a:ext cx="725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232" y="4272985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7356" y="3272853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6314" y="3286124"/>
            <a:ext cx="134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talking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3772919"/>
            <a:ext cx="1614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studying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6116" y="4272985"/>
            <a:ext cx="144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making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590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Tx/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He                     a text message</a:t>
            </a:r>
            <a:r>
              <a:rPr lang="en-US" altLang="ko-KR" sz="4400" dirty="0" smtClean="0">
                <a:solidFill>
                  <a:schemeClr val="bg1"/>
                </a:solidFill>
                <a:latin typeface="Tekton Pro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96288" y="331624"/>
            <a:ext cx="2114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sending </a:t>
            </a:r>
            <a:endParaRPr lang="ko-KR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75709" y="315858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ko-KR" alt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20686" y="1006469"/>
            <a:ext cx="5598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86323" y="1006469"/>
            <a:ext cx="17254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89" y="1412776"/>
            <a:ext cx="3024336" cy="4551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99070" y="221262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ko-KR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28646" y="221262"/>
            <a:ext cx="2231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checking</a:t>
            </a:r>
            <a:endParaRPr lang="ko-KR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7299" y="2370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ko-K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She                     her  e-mail.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9070" y="927639"/>
            <a:ext cx="5598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30203" y="927639"/>
            <a:ext cx="20951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53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144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 use the Present Continuous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to talk about something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that is happening now.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661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en-US" altLang="ko-KR" sz="4800" b="1" dirty="0" smtClean="0">
                <a:solidFill>
                  <a:prstClr val="white">
                    <a:lumMod val="95000"/>
                  </a:prstClr>
                </a:solidFill>
                <a:latin typeface="Footlight MT Light" pitchFamily="18" charset="0"/>
              </a:rPr>
              <a:t>3. </a:t>
            </a:r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</a:t>
            </a:r>
            <a:r>
              <a:rPr lang="en-US" altLang="ko-KR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            </a:t>
            </a:r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on the phone</a:t>
            </a:r>
            <a:r>
              <a:rPr lang="en-US" altLang="ko-K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.</a:t>
            </a:r>
          </a:p>
          <a:p>
            <a:pPr marL="342900" indent="-342900" algn="ctr"/>
            <a:endParaRPr lang="en-US" altLang="ko-KR" sz="4400" dirty="0" smtClean="0">
              <a:solidFill>
                <a:prstClr val="white">
                  <a:lumMod val="95000"/>
                </a:prstClr>
              </a:solidFill>
              <a:latin typeface="Tekton Pro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99070" y="927639"/>
            <a:ext cx="5598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30203" y="927639"/>
            <a:ext cx="15229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9070" y="237028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906" y="249674"/>
            <a:ext cx="1777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talking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14" y="1694715"/>
            <a:ext cx="6667572" cy="3750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37028"/>
            <a:ext cx="8267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She                  a computer game.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99962" y="927639"/>
            <a:ext cx="476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1570" y="927639"/>
            <a:ext cx="16742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31158" y="237028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ko-KR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07270" y="237028"/>
            <a:ext cx="1880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playing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70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She                her homework.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13345" y="927639"/>
            <a:ext cx="5598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4478" y="927639"/>
            <a:ext cx="13322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3345" y="237028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9228" y="237028"/>
            <a:ext cx="1484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doing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78056" y="243923"/>
            <a:ext cx="2308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watching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370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He</a:t>
            </a:r>
            <a:r>
              <a:rPr lang="en-US" altLang="ko-KR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                </a:t>
            </a:r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TV.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18220" y="927639"/>
            <a:ext cx="5598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49353" y="927639"/>
            <a:ext cx="22376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18220" y="243923"/>
            <a:ext cx="686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altLang="ko-KR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00808"/>
            <a:ext cx="3657600" cy="432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build="allAtOnce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0" y="19846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He</a:t>
            </a:r>
            <a:r>
              <a:rPr lang="en-US" altLang="ko-KR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               </a:t>
            </a:r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to music.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99095" y="927639"/>
            <a:ext cx="5598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30228" y="927639"/>
            <a:ext cx="19323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89636" y="215348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44503" y="207994"/>
            <a:ext cx="2150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listening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881188"/>
            <a:ext cx="6267450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0" y="2370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ko-K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She                     a magazine.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75270" y="927639"/>
            <a:ext cx="5598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6403" y="927639"/>
            <a:ext cx="18085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89764" y="237028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61516" y="243923"/>
            <a:ext cx="1949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reading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0" y="22393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en-US" altLang="ko-K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9. He</a:t>
            </a:r>
            <a:r>
              <a:rPr lang="en-US" altLang="ko-KR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           </a:t>
            </a:r>
            <a:r>
              <a:rPr lang="en-US" altLang="ko-K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 nap.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03792" y="927639"/>
            <a:ext cx="5598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39828" y="927639"/>
            <a:ext cx="14275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3792" y="227503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endParaRPr lang="ko-KR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49134" y="243923"/>
            <a:ext cx="1623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taking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0"/>
          <a:stretch/>
        </p:blipFill>
        <p:spPr bwMode="auto">
          <a:xfrm>
            <a:off x="2095078" y="2050803"/>
            <a:ext cx="4953843" cy="322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593" y="960673"/>
            <a:ext cx="88738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sending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 text message.</a:t>
            </a:r>
          </a:p>
          <a:p>
            <a:pPr marL="1257300" lvl="2" indent="-34290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checking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her e-mail.</a:t>
            </a:r>
          </a:p>
          <a:p>
            <a:pPr marL="1257300" lvl="2" indent="-34290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talking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on the phone.</a:t>
            </a:r>
          </a:p>
          <a:p>
            <a:pPr marL="1257300" lvl="2" indent="-34290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 computer game.</a:t>
            </a:r>
          </a:p>
          <a:p>
            <a:pPr marL="1257300" lvl="2" indent="-34290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her homework.</a:t>
            </a:r>
          </a:p>
          <a:p>
            <a:pPr marL="1257300" lvl="2" indent="-34290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watching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TV.</a:t>
            </a:r>
          </a:p>
          <a:p>
            <a:pPr marL="1257300" lvl="2" indent="-34290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listening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to music.</a:t>
            </a:r>
          </a:p>
          <a:p>
            <a:pPr marL="1257300" lvl="2" indent="-34290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reading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 magazine.</a:t>
            </a:r>
          </a:p>
          <a:p>
            <a:pPr marL="1257300" lvl="2" indent="-34290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taking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 nap.</a:t>
            </a:r>
          </a:p>
          <a:p>
            <a:pPr marL="342900" indent="-342900">
              <a:buAutoNum type="arabicPeriod"/>
            </a:pPr>
            <a:endParaRPr lang="en-US" sz="3200" b="1" dirty="0" smtClean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132856"/>
            <a:ext cx="4929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 am writing in my journal.</a:t>
            </a:r>
            <a:endParaRPr lang="en-US" sz="48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7410" name="AutoShape 2" descr="https://fbcdn-sphotos-f-a.akamaihd.net/hphotos-ak-frc3/1412309_10152043530144664_1101446385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ttps://fbcdn-sphotos-f-a.akamaihd.net/hphotos-ak-frc3/1412309_10152043530144664_1101446385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s://fbcdn-sphotos-f-a.akamaihd.net/hphotos-ak-frc3/1412309_10152043530144664_1101446385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https://fbcdn-sphotos-f-a.akamaihd.net/hphotos-ak-ash4/q84/s720x720/1393691_10152043530144664_1101446385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User\Downloads\33164883_10156592229874789_374019887732044595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987016" cy="531025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50" name="Picture 2" descr="http://cdn0.cosmosmagazine.com/wp-content/uploads/phone_19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143272" cy="3153750"/>
          </a:xfrm>
          <a:prstGeom prst="rect">
            <a:avLst/>
          </a:prstGeom>
          <a:ln w="28575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71934" y="2000240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 is talking on the phone now.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2000240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 are watching TV.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8434" name="Picture 2" descr="http://static.ddmcdn.com/gif/watch-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29090" cy="2622668"/>
          </a:xfrm>
          <a:prstGeom prst="rect">
            <a:avLst/>
          </a:prstGeom>
          <a:ln w="28575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 form the Present Continuous with the verb BE (am, is, are) +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“</a:t>
            </a:r>
            <a:r>
              <a:rPr lang="en-US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” form of a verb.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2571744"/>
            <a:ext cx="41292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</a:t>
            </a:r>
          </a:p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		   read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It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428736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		  read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714488"/>
            <a:ext cx="4500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</a:t>
            </a:r>
          </a:p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		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read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1176867"/>
            <a:ext cx="837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am</a:t>
            </a: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’m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28" y="2962817"/>
            <a:ext cx="5116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2198" y="2071678"/>
            <a:ext cx="8594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</a:t>
            </a: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’re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2901261"/>
            <a:ext cx="39800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</a:t>
            </a:r>
          </a:p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		  not read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It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829691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		 not read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115443"/>
            <a:ext cx="478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</a:t>
            </a:r>
          </a:p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		    not read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1617637"/>
            <a:ext cx="641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am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’m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28" y="3189273"/>
            <a:ext cx="413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2198" y="2403455"/>
            <a:ext cx="657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’re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Present Continuous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Spelling Rules: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" y="18573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For most verbs,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just add “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3566228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work +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working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+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doing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2" y="3571876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study +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studying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read +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=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14290"/>
            <a:ext cx="8715436" cy="4643470"/>
          </a:xfrm>
          <a:prstGeom prst="rect">
            <a:avLst/>
          </a:prstGeom>
          <a:noFill/>
          <a:ln cmpd="thickThin"/>
          <a:effectLst>
            <a:innerShdw blurRad="1143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</TotalTime>
  <Words>625</Words>
  <Application>Microsoft Office PowerPoint</Application>
  <PresentationFormat>On-screen Show (4:3)</PresentationFormat>
  <Paragraphs>171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Concourse</vt:lpstr>
      <vt:lpstr>Executive</vt:lpstr>
      <vt:lpstr>1_Executive</vt:lpstr>
      <vt:lpstr>Smart Choice Level 1 – Unit 5 Grammar &amp; Vocabulary</vt:lpstr>
      <vt:lpstr>The Present Continuous</vt:lpstr>
      <vt:lpstr>The Present Continuous</vt:lpstr>
      <vt:lpstr>The Present Continuous</vt:lpstr>
      <vt:lpstr>The Present Continuous</vt:lpstr>
      <vt:lpstr>The Present Continuous</vt:lpstr>
      <vt:lpstr>The Present Continuous</vt:lpstr>
      <vt:lpstr>The Present Continuous</vt:lpstr>
      <vt:lpstr>The Present Continuous</vt:lpstr>
      <vt:lpstr>The Present Continuous</vt:lpstr>
      <vt:lpstr>The Present Continuous</vt:lpstr>
      <vt:lpstr>The Present Continuous</vt:lpstr>
      <vt:lpstr>The Present Continuous</vt:lpstr>
      <vt:lpstr>The Present Continuous</vt:lpstr>
      <vt:lpstr>The Present Continuous</vt:lpstr>
      <vt:lpstr>Now Practice!</vt:lpstr>
      <vt:lpstr>Now Practice!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Choice Level 1 – Unit 5 Grammar &amp; Vocabulary</dc:title>
  <dc:creator>JWU</dc:creator>
  <cp:lastModifiedBy>User</cp:lastModifiedBy>
  <cp:revision>41</cp:revision>
  <dcterms:created xsi:type="dcterms:W3CDTF">2013-11-13T13:06:14Z</dcterms:created>
  <dcterms:modified xsi:type="dcterms:W3CDTF">2018-05-22T06:40:14Z</dcterms:modified>
</cp:coreProperties>
</file>