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5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0A3C2-7187-4028-9A02-4AE1B4115105}" type="datetimeFigureOut">
              <a:rPr lang="en-US" smtClean="0"/>
              <a:pPr/>
              <a:t>11/28/2013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DAEB2-3052-49DC-A97B-6FF8A02E68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0A3C2-7187-4028-9A02-4AE1B4115105}" type="datetimeFigureOut">
              <a:rPr lang="en-US" smtClean="0"/>
              <a:pPr/>
              <a:t>11/28/2013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DAEB2-3052-49DC-A97B-6FF8A02E68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0A3C2-7187-4028-9A02-4AE1B4115105}" type="datetimeFigureOut">
              <a:rPr lang="en-US" smtClean="0"/>
              <a:pPr/>
              <a:t>11/28/2013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DAEB2-3052-49DC-A97B-6FF8A02E68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0A3C2-7187-4028-9A02-4AE1B4115105}" type="datetimeFigureOut">
              <a:rPr lang="en-US" smtClean="0"/>
              <a:pPr/>
              <a:t>11/28/2013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DAEB2-3052-49DC-A97B-6FF8A02E68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0A3C2-7187-4028-9A02-4AE1B4115105}" type="datetimeFigureOut">
              <a:rPr lang="en-US" smtClean="0"/>
              <a:pPr/>
              <a:t>11/28/2013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DAEB2-3052-49DC-A97B-6FF8A02E68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0A3C2-7187-4028-9A02-4AE1B4115105}" type="datetimeFigureOut">
              <a:rPr lang="en-US" smtClean="0"/>
              <a:pPr/>
              <a:t>11/28/2013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DAEB2-3052-49DC-A97B-6FF8A02E68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0A3C2-7187-4028-9A02-4AE1B4115105}" type="datetimeFigureOut">
              <a:rPr lang="en-US" smtClean="0"/>
              <a:pPr/>
              <a:t>11/28/2013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DAEB2-3052-49DC-A97B-6FF8A02E68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0A3C2-7187-4028-9A02-4AE1B4115105}" type="datetimeFigureOut">
              <a:rPr lang="en-US" smtClean="0"/>
              <a:pPr/>
              <a:t>11/28/2013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7ADAEB2-3052-49DC-A97B-6FF8A02E689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0A3C2-7187-4028-9A02-4AE1B4115105}" type="datetimeFigureOut">
              <a:rPr lang="en-US" smtClean="0"/>
              <a:pPr/>
              <a:t>11/28/2013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DAEB2-3052-49DC-A97B-6FF8A02E68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0A3C2-7187-4028-9A02-4AE1B4115105}" type="datetimeFigureOut">
              <a:rPr lang="en-US" smtClean="0"/>
              <a:pPr/>
              <a:t>11/28/2013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87ADAEB2-3052-49DC-A97B-6FF8A02E68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1F10A3C2-7187-4028-9A02-4AE1B4115105}" type="datetimeFigureOut">
              <a:rPr lang="en-US" smtClean="0"/>
              <a:pPr/>
              <a:t>11/28/2013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DAEB2-3052-49DC-A97B-6FF8A02E68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1F10A3C2-7187-4028-9A02-4AE1B4115105}" type="datetimeFigureOut">
              <a:rPr lang="en-US" smtClean="0"/>
              <a:pPr/>
              <a:t>11/28/2013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87ADAEB2-3052-49DC-A97B-6FF8A02E689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928670"/>
            <a:ext cx="9144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itchFamily="18" charset="0"/>
              </a:rPr>
              <a:t>Smart Choice</a:t>
            </a:r>
          </a:p>
          <a:p>
            <a:pPr algn="ctr"/>
            <a:r>
              <a:rPr lang="en-US" sz="9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itchFamily="18" charset="0"/>
              </a:rPr>
              <a:t>Level 1 – Unit 6</a:t>
            </a:r>
          </a:p>
          <a:p>
            <a:pPr algn="ctr"/>
            <a:r>
              <a:rPr lang="en-US" sz="9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itchFamily="18" charset="0"/>
              </a:rPr>
              <a:t>Grammar</a:t>
            </a:r>
            <a:endParaRPr lang="en-US" sz="96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ootlight MT Light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428604"/>
            <a:ext cx="914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itchFamily="18" charset="0"/>
              </a:rPr>
              <a:t>The verb BE – Simple Past</a:t>
            </a:r>
            <a:endParaRPr lang="en-US" sz="54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ootlight MT Light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643050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itchFamily="18" charset="0"/>
              </a:rPr>
              <a:t>The verb BE has two forms in the past: </a:t>
            </a:r>
          </a:p>
          <a:p>
            <a:pPr algn="ctr"/>
            <a:r>
              <a:rPr lang="en-US" sz="36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itchFamily="18" charset="0"/>
              </a:rPr>
              <a:t>was</a:t>
            </a:r>
            <a:r>
              <a:rPr lang="en-US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itchFamily="18" charset="0"/>
              </a:rPr>
              <a:t> and </a:t>
            </a:r>
            <a:r>
              <a:rPr lang="en-US" sz="36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itchFamily="18" charset="0"/>
              </a:rPr>
              <a:t>were</a:t>
            </a:r>
            <a:r>
              <a:rPr lang="en-US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itchFamily="18" charset="0"/>
              </a:rPr>
              <a:t>.</a:t>
            </a:r>
            <a:endParaRPr lang="en-US" sz="36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ootlight MT Light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85918" y="2928934"/>
            <a:ext cx="2150269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itchFamily="18" charset="0"/>
              </a:rPr>
              <a:t>I was…</a:t>
            </a:r>
          </a:p>
          <a:p>
            <a:r>
              <a:rPr lang="en-US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itchFamily="18" charset="0"/>
              </a:rPr>
              <a:t>He was…</a:t>
            </a:r>
          </a:p>
          <a:p>
            <a:r>
              <a:rPr lang="en-US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itchFamily="18" charset="0"/>
              </a:rPr>
              <a:t>She was…</a:t>
            </a:r>
          </a:p>
          <a:p>
            <a:r>
              <a:rPr lang="en-US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itchFamily="18" charset="0"/>
              </a:rPr>
              <a:t>It was…</a:t>
            </a:r>
            <a:endParaRPr lang="en-US" sz="36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ootlight MT Light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072066" y="2928934"/>
            <a:ext cx="2613344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itchFamily="18" charset="0"/>
              </a:rPr>
              <a:t>We were…</a:t>
            </a:r>
          </a:p>
          <a:p>
            <a:r>
              <a:rPr lang="en-US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itchFamily="18" charset="0"/>
              </a:rPr>
              <a:t>You were…</a:t>
            </a:r>
          </a:p>
          <a:p>
            <a:r>
              <a:rPr lang="en-US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itchFamily="18" charset="0"/>
              </a:rPr>
              <a:t>They were…</a:t>
            </a:r>
            <a:endParaRPr lang="en-US" sz="36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ootlight MT Light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428604"/>
            <a:ext cx="914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itchFamily="18" charset="0"/>
              </a:rPr>
              <a:t>The verb BE – Simple Past</a:t>
            </a:r>
            <a:endParaRPr lang="en-US" sz="54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ootlight MT Light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643050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itchFamily="18" charset="0"/>
              </a:rPr>
              <a:t>We usually use contractions </a:t>
            </a:r>
          </a:p>
          <a:p>
            <a:pPr algn="ctr"/>
            <a:r>
              <a:rPr lang="en-US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itchFamily="18" charset="0"/>
              </a:rPr>
              <a:t>in negative statements.</a:t>
            </a:r>
            <a:endParaRPr lang="en-US" sz="36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ootlight MT Light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71472" y="3354173"/>
            <a:ext cx="35540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itchFamily="18" charset="0"/>
              </a:rPr>
              <a:t>was not </a:t>
            </a:r>
            <a:r>
              <a:rPr lang="en-US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itchFamily="18" charset="0"/>
                <a:sym typeface="Wingdings" pitchFamily="2" charset="2"/>
              </a:rPr>
              <a:t> wasn’t</a:t>
            </a:r>
            <a:endParaRPr lang="en-US" sz="36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ootlight MT Light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714876" y="3354173"/>
            <a:ext cx="39692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itchFamily="18" charset="0"/>
              </a:rPr>
              <a:t>were not </a:t>
            </a:r>
            <a:r>
              <a:rPr lang="en-US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itchFamily="18" charset="0"/>
                <a:sym typeface="Wingdings" pitchFamily="2" charset="2"/>
              </a:rPr>
              <a:t> weren’t</a:t>
            </a:r>
            <a:endParaRPr lang="en-US" sz="36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ootlight MT Light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428604"/>
            <a:ext cx="914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itchFamily="18" charset="0"/>
              </a:rPr>
              <a:t>Now Practice!</a:t>
            </a:r>
            <a:endParaRPr lang="en-US" sz="54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ootlight MT Light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00034" y="1571612"/>
            <a:ext cx="8115555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itchFamily="18" charset="0"/>
              </a:rPr>
              <a:t>1. Last night my friends and I __________ at the mall.</a:t>
            </a:r>
          </a:p>
          <a:p>
            <a:r>
              <a:rPr lang="en-US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itchFamily="18" charset="0"/>
              </a:rPr>
              <a:t>2. The stores ________ open until midnight.</a:t>
            </a:r>
          </a:p>
          <a:p>
            <a:r>
              <a:rPr lang="en-US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itchFamily="18" charset="0"/>
              </a:rPr>
              <a:t>3. My favorite store ________ very crowded.</a:t>
            </a:r>
          </a:p>
          <a:p>
            <a:r>
              <a:rPr lang="en-US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itchFamily="18" charset="0"/>
              </a:rPr>
              <a:t>4. It _______ really noisy everywhere in the mall.</a:t>
            </a:r>
          </a:p>
          <a:p>
            <a:r>
              <a:rPr lang="en-US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itchFamily="18" charset="0"/>
              </a:rPr>
              <a:t>5. By midnight I _________ very tired.</a:t>
            </a:r>
            <a:endParaRPr lang="en-US" sz="28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ootlight MT Light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57818" y="1548458"/>
            <a:ext cx="9104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itchFamily="18" charset="0"/>
              </a:rPr>
              <a:t>were</a:t>
            </a:r>
            <a:endParaRPr lang="en-US" sz="28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ootlight MT Light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57488" y="1977086"/>
            <a:ext cx="9104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itchFamily="18" charset="0"/>
              </a:rPr>
              <a:t>were</a:t>
            </a:r>
            <a:endParaRPr lang="en-US" sz="28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ootlight MT Light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804434" y="2405714"/>
            <a:ext cx="7489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itchFamily="18" charset="0"/>
              </a:rPr>
              <a:t>was</a:t>
            </a:r>
            <a:endParaRPr lang="en-US" sz="28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ootlight MT Light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28992" y="3286124"/>
            <a:ext cx="7489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itchFamily="18" charset="0"/>
              </a:rPr>
              <a:t>was</a:t>
            </a:r>
            <a:endParaRPr lang="en-US" sz="28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ootlight MT Light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500166" y="2834342"/>
            <a:ext cx="7489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itchFamily="18" charset="0"/>
              </a:rPr>
              <a:t>was</a:t>
            </a:r>
            <a:endParaRPr lang="en-US" sz="28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ootlight MT Light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428604"/>
            <a:ext cx="914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itchFamily="18" charset="0"/>
              </a:rPr>
              <a:t>Now Practice!</a:t>
            </a:r>
            <a:endParaRPr lang="en-US" sz="54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ootlight MT Light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00034" y="1571612"/>
            <a:ext cx="6826099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itchFamily="18" charset="0"/>
              </a:rPr>
              <a:t>1. I _________ late to school yesterday.</a:t>
            </a:r>
          </a:p>
          <a:p>
            <a:r>
              <a:rPr lang="en-US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itchFamily="18" charset="0"/>
              </a:rPr>
              <a:t>2. The bus ________ crowded last night.</a:t>
            </a:r>
          </a:p>
          <a:p>
            <a:r>
              <a:rPr lang="en-US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itchFamily="18" charset="0"/>
              </a:rPr>
              <a:t>3. We ________ at school last night.</a:t>
            </a:r>
          </a:p>
          <a:p>
            <a:r>
              <a:rPr lang="en-US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itchFamily="18" charset="0"/>
              </a:rPr>
              <a:t>4. The weather __________ so bad yesterday.</a:t>
            </a:r>
          </a:p>
          <a:p>
            <a:r>
              <a:rPr lang="en-US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itchFamily="18" charset="0"/>
              </a:rPr>
              <a:t>5. It _________ very cold last week.</a:t>
            </a:r>
            <a:endParaRPr lang="en-US" sz="28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ootlight MT Light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75542" y="1548458"/>
            <a:ext cx="114287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itchFamily="18" charset="0"/>
              </a:rPr>
              <a:t>wasn’t</a:t>
            </a:r>
            <a:endParaRPr lang="en-US" sz="28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ootlight MT Light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357422" y="1977086"/>
            <a:ext cx="114287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itchFamily="18" charset="0"/>
              </a:rPr>
              <a:t>w</a:t>
            </a:r>
            <a:r>
              <a:rPr lang="en-US" sz="28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itchFamily="18" charset="0"/>
              </a:rPr>
              <a:t>asn’t</a:t>
            </a:r>
            <a:endParaRPr lang="en-US" sz="28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ootlight MT Light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00166" y="2405714"/>
            <a:ext cx="13043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itchFamily="18" charset="0"/>
              </a:rPr>
              <a:t>w</a:t>
            </a:r>
            <a:r>
              <a:rPr lang="en-US" sz="28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itchFamily="18" charset="0"/>
              </a:rPr>
              <a:t>eren’t</a:t>
            </a:r>
            <a:endParaRPr lang="en-US" sz="28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ootlight MT Light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428728" y="3286124"/>
            <a:ext cx="114287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itchFamily="18" charset="0"/>
              </a:rPr>
              <a:t>w</a:t>
            </a:r>
            <a:r>
              <a:rPr lang="en-US" sz="28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itchFamily="18" charset="0"/>
              </a:rPr>
              <a:t>asn’t</a:t>
            </a:r>
            <a:endParaRPr lang="en-US" sz="28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ootlight MT Light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214809" y="2834342"/>
            <a:ext cx="114287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itchFamily="18" charset="0"/>
              </a:rPr>
              <a:t>w</a:t>
            </a:r>
            <a:r>
              <a:rPr lang="en-US" sz="28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itchFamily="18" charset="0"/>
              </a:rPr>
              <a:t>asn’t</a:t>
            </a:r>
            <a:endParaRPr lang="en-US" sz="28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ootlight MT Light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428604"/>
            <a:ext cx="914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itchFamily="18" charset="0"/>
              </a:rPr>
              <a:t>Worksheet</a:t>
            </a:r>
            <a:endParaRPr lang="en-US" sz="54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ootlight MT Light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5720" y="1571612"/>
            <a:ext cx="8533555" cy="31085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itchFamily="18" charset="0"/>
              </a:rPr>
              <a:t>1. I ______ in the office all day. I had a lot of work to do.</a:t>
            </a:r>
          </a:p>
          <a:p>
            <a:r>
              <a:rPr lang="en-US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itchFamily="18" charset="0"/>
              </a:rPr>
              <a:t>2. I ran the marathon, but surprisingly I _______ tired.</a:t>
            </a:r>
          </a:p>
          <a:p>
            <a:r>
              <a:rPr lang="en-US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itchFamily="18" charset="0"/>
              </a:rPr>
              <a:t> </a:t>
            </a:r>
            <a:r>
              <a:rPr lang="en-US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itchFamily="18" charset="0"/>
              </a:rPr>
              <a:t>   I guess all my training helped me.</a:t>
            </a:r>
          </a:p>
          <a:p>
            <a:r>
              <a:rPr lang="en-US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itchFamily="18" charset="0"/>
              </a:rPr>
              <a:t>3. Because she _______ sick yesterday, she missed class.</a:t>
            </a:r>
          </a:p>
          <a:p>
            <a:r>
              <a:rPr lang="en-US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itchFamily="18" charset="0"/>
              </a:rPr>
              <a:t>4. The twins ______ born on January 1</a:t>
            </a:r>
            <a:r>
              <a:rPr lang="en-US" sz="2800" b="1" baseline="30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itchFamily="18" charset="0"/>
              </a:rPr>
              <a:t>st</a:t>
            </a:r>
            <a:r>
              <a:rPr lang="en-US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itchFamily="18" charset="0"/>
              </a:rPr>
              <a:t> .</a:t>
            </a:r>
          </a:p>
          <a:p>
            <a:r>
              <a:rPr lang="en-US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itchFamily="18" charset="0"/>
              </a:rPr>
              <a:t>5. The student _______ absent all semester.</a:t>
            </a:r>
          </a:p>
          <a:p>
            <a:r>
              <a:rPr lang="en-US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itchFamily="18" charset="0"/>
              </a:rPr>
              <a:t> </a:t>
            </a:r>
            <a:r>
              <a:rPr lang="en-US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itchFamily="18" charset="0"/>
              </a:rPr>
              <a:t>    What a great student!</a:t>
            </a:r>
            <a:endParaRPr lang="en-US" sz="28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ootlight MT Light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08368" y="1548458"/>
            <a:ext cx="7489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itchFamily="18" charset="0"/>
              </a:rPr>
              <a:t>was</a:t>
            </a:r>
            <a:endParaRPr lang="en-US" sz="28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ootlight MT Light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358081" y="1977086"/>
            <a:ext cx="114287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itchFamily="18" charset="0"/>
              </a:rPr>
              <a:t>w</a:t>
            </a:r>
            <a:r>
              <a:rPr lang="en-US" sz="28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itchFamily="18" charset="0"/>
              </a:rPr>
              <a:t>asn’t</a:t>
            </a:r>
            <a:endParaRPr lang="en-US" sz="28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ootlight MT Light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822880" y="2834342"/>
            <a:ext cx="7489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itchFamily="18" charset="0"/>
              </a:rPr>
              <a:t>was</a:t>
            </a:r>
            <a:endParaRPr lang="en-US" sz="28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ootlight MT Light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571867" y="3714752"/>
            <a:ext cx="114287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itchFamily="18" charset="0"/>
              </a:rPr>
              <a:t>w</a:t>
            </a:r>
            <a:r>
              <a:rPr lang="en-US" sz="28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itchFamily="18" charset="0"/>
              </a:rPr>
              <a:t>asn’t</a:t>
            </a:r>
            <a:endParaRPr lang="en-US" sz="28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ootlight MT Light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304236" y="3262970"/>
            <a:ext cx="9104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itchFamily="18" charset="0"/>
              </a:rPr>
              <a:t>were</a:t>
            </a:r>
            <a:endParaRPr lang="en-US" sz="28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ootlight MT Light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428604"/>
            <a:ext cx="914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itchFamily="18" charset="0"/>
              </a:rPr>
              <a:t>Worksheet</a:t>
            </a:r>
            <a:endParaRPr lang="en-US" sz="54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ootlight MT Light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5720" y="1571612"/>
            <a:ext cx="8900129" cy="35394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itchFamily="18" charset="0"/>
              </a:rPr>
              <a:t>6</a:t>
            </a:r>
            <a:r>
              <a:rPr lang="en-US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itchFamily="18" charset="0"/>
              </a:rPr>
              <a:t>. I ______ looking for you. Where were you?</a:t>
            </a:r>
          </a:p>
          <a:p>
            <a:r>
              <a:rPr lang="en-US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itchFamily="18" charset="0"/>
              </a:rPr>
              <a:t>7</a:t>
            </a:r>
            <a:r>
              <a:rPr lang="en-US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itchFamily="18" charset="0"/>
              </a:rPr>
              <a:t>. He _____ four years old when he started </a:t>
            </a:r>
          </a:p>
          <a:p>
            <a:r>
              <a:rPr lang="en-US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itchFamily="18" charset="0"/>
              </a:rPr>
              <a:t> </a:t>
            </a:r>
            <a:r>
              <a:rPr lang="en-US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itchFamily="18" charset="0"/>
              </a:rPr>
              <a:t>    playing the piano</a:t>
            </a:r>
          </a:p>
          <a:p>
            <a:r>
              <a:rPr lang="en-US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itchFamily="18" charset="0"/>
              </a:rPr>
              <a:t>8</a:t>
            </a:r>
            <a:r>
              <a:rPr lang="en-US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itchFamily="18" charset="0"/>
              </a:rPr>
              <a:t>. My coworker and I _______ late for the meeting</a:t>
            </a:r>
          </a:p>
          <a:p>
            <a:r>
              <a:rPr lang="en-US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itchFamily="18" charset="0"/>
              </a:rPr>
              <a:t> </a:t>
            </a:r>
            <a:r>
              <a:rPr lang="en-US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itchFamily="18" charset="0"/>
              </a:rPr>
              <a:t>    this morning..</a:t>
            </a:r>
          </a:p>
          <a:p>
            <a:r>
              <a:rPr lang="en-US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itchFamily="18" charset="0"/>
              </a:rPr>
              <a:t>9</a:t>
            </a:r>
            <a:r>
              <a:rPr lang="en-US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itchFamily="18" charset="0"/>
              </a:rPr>
              <a:t>. It _______ a nice day yesterday. It rained all day.</a:t>
            </a:r>
          </a:p>
          <a:p>
            <a:r>
              <a:rPr lang="en-US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itchFamily="18" charset="0"/>
              </a:rPr>
              <a:t>10. The customers ________ happy with the company’s</a:t>
            </a:r>
          </a:p>
          <a:p>
            <a:r>
              <a:rPr lang="en-US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itchFamily="18" charset="0"/>
              </a:rPr>
              <a:t> </a:t>
            </a:r>
            <a:r>
              <a:rPr lang="en-US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itchFamily="18" charset="0"/>
              </a:rPr>
              <a:t>      service. They never ordered anything from there again.</a:t>
            </a:r>
            <a:endParaRPr lang="en-US" sz="28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ootlight MT Light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08368" y="1548458"/>
            <a:ext cx="7489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itchFamily="18" charset="0"/>
              </a:rPr>
              <a:t>was</a:t>
            </a:r>
            <a:endParaRPr lang="en-US" sz="28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ootlight MT Light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51244" y="2000240"/>
            <a:ext cx="7489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itchFamily="18" charset="0"/>
              </a:rPr>
              <a:t>was</a:t>
            </a:r>
            <a:endParaRPr lang="en-US" sz="28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ootlight MT Light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804434" y="2834342"/>
            <a:ext cx="9104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itchFamily="18" charset="0"/>
              </a:rPr>
              <a:t>were</a:t>
            </a:r>
            <a:endParaRPr lang="en-US" sz="28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ootlight MT Light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071538" y="3691598"/>
            <a:ext cx="114287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itchFamily="18" charset="0"/>
              </a:rPr>
              <a:t>w</a:t>
            </a:r>
            <a:r>
              <a:rPr lang="en-US" sz="28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itchFamily="18" charset="0"/>
              </a:rPr>
              <a:t>asn’t</a:t>
            </a:r>
            <a:endParaRPr lang="en-US" sz="28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ootlight MT Light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214678" y="4120226"/>
            <a:ext cx="13043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itchFamily="18" charset="0"/>
              </a:rPr>
              <a:t>w</a:t>
            </a:r>
            <a:r>
              <a:rPr lang="en-US" sz="28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itchFamily="18" charset="0"/>
              </a:rPr>
              <a:t>eren’t</a:t>
            </a:r>
            <a:endParaRPr lang="en-US" sz="28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ootlight MT Light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</p:bldLst>
  </p:timing>
</p:sld>
</file>

<file path=ppt/theme/theme1.xml><?xml version="1.0" encoding="utf-8"?>
<a:theme xmlns:a="http://schemas.openxmlformats.org/drawingml/2006/main" name="Technic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32</TotalTime>
  <Words>348</Words>
  <Application>Microsoft Office PowerPoint</Application>
  <PresentationFormat>On-screen Show (4:3)</PresentationFormat>
  <Paragraphs>67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Technic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JWU</dc:creator>
  <cp:lastModifiedBy>JWU</cp:lastModifiedBy>
  <cp:revision>14</cp:revision>
  <dcterms:created xsi:type="dcterms:W3CDTF">2013-11-27T23:41:51Z</dcterms:created>
  <dcterms:modified xsi:type="dcterms:W3CDTF">2013-11-28T00:15:45Z</dcterms:modified>
</cp:coreProperties>
</file>