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6" r:id="rId3"/>
    <p:sldId id="258" r:id="rId4"/>
    <p:sldId id="267" r:id="rId5"/>
    <p:sldId id="268" r:id="rId6"/>
    <p:sldId id="259" r:id="rId7"/>
    <p:sldId id="270" r:id="rId8"/>
    <p:sldId id="260" r:id="rId9"/>
    <p:sldId id="271" r:id="rId10"/>
    <p:sldId id="269" r:id="rId11"/>
    <p:sldId id="262" r:id="rId12"/>
    <p:sldId id="272" r:id="rId13"/>
    <p:sldId id="263" r:id="rId14"/>
    <p:sldId id="273" r:id="rId15"/>
    <p:sldId id="264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>
        <p:scale>
          <a:sx n="48" d="100"/>
          <a:sy n="48" d="100"/>
        </p:scale>
        <p:origin x="-220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1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1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207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0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17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6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4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58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0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A86650-F2DC-498A-9B84-7918182E6A93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AAA6E4-0271-4E21-9EB0-45E54605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406F09-D03A-4041-AAB5-C93EE578CA8B}" type="datetimeFigureOut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4/13/2018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ED3916-E2DC-48CF-9151-CA9926245636}" type="slidenum">
              <a:rPr lang="en-US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7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6554" y="-27384"/>
            <a:ext cx="8305800" cy="214478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spc="-10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F293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Smart Choice Level 1</a:t>
            </a:r>
            <a:r>
              <a:rPr lang="en-US" sz="4800" b="1" spc="-10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4E854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/>
            </a:r>
            <a:br>
              <a:rPr lang="en-US" sz="4800" b="1" spc="-10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4E854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endParaRPr lang="en-US" sz="4800" spc="-100" dirty="0">
              <a:ln w="3200">
                <a:solidFill>
                  <a:srgbClr val="04617B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4E8542">
                  <a:lumMod val="40000"/>
                  <a:lumOff val="60000"/>
                </a:srgb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onstantia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23928" y="3438128"/>
            <a:ext cx="54006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ts val="600"/>
              </a:spcBef>
              <a:buClr>
                <a:srgbClr val="009DD9"/>
              </a:buClr>
              <a:buSzPct val="85000"/>
              <a:buFont typeface="Wingdings 2"/>
              <a:buNone/>
              <a:defRPr/>
            </a:pPr>
            <a:r>
              <a:rPr lang="en-US" sz="4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Simple Present</a:t>
            </a:r>
          </a:p>
          <a:p>
            <a:pPr>
              <a:spcBef>
                <a:spcPts val="600"/>
              </a:spcBef>
              <a:buClr>
                <a:srgbClr val="009DD9"/>
              </a:buClr>
              <a:buSzPct val="85000"/>
              <a:buFont typeface="Wingdings 2"/>
              <a:buNone/>
              <a:defRPr/>
            </a:pPr>
            <a:r>
              <a:rPr lang="en-US" sz="4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</a:t>
            </a:r>
            <a:r>
              <a:rPr lang="en-US" sz="36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Questions with DO.</a:t>
            </a:r>
          </a:p>
          <a:p>
            <a:pPr>
              <a:spcBef>
                <a:spcPts val="600"/>
              </a:spcBef>
              <a:buClr>
                <a:srgbClr val="009DD9"/>
              </a:buClr>
              <a:buSzPct val="85000"/>
              <a:buFont typeface="Wingdings 2"/>
              <a:buNone/>
              <a:defRPr/>
            </a:pPr>
            <a:r>
              <a:rPr lang="en-US" sz="36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2.Yes/No short answers</a:t>
            </a:r>
          </a:p>
          <a:p>
            <a:pPr>
              <a:spcBef>
                <a:spcPts val="600"/>
              </a:spcBef>
              <a:buClr>
                <a:srgbClr val="009DD9"/>
              </a:buClr>
              <a:buSzPct val="85000"/>
              <a:buFont typeface="Wingdings 2"/>
              <a:buNone/>
              <a:defRPr/>
            </a:pPr>
            <a:r>
              <a:rPr lang="en-US" sz="36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WH ? </a:t>
            </a:r>
            <a:r>
              <a:rPr lang="en-US" sz="36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</a:t>
            </a:r>
            <a:r>
              <a:rPr lang="en-US" sz="36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ith DO.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2" t="34594" r="51532" b="30811"/>
          <a:stretch/>
        </p:blipFill>
        <p:spPr bwMode="auto">
          <a:xfrm>
            <a:off x="467544" y="3428999"/>
            <a:ext cx="3305166" cy="2773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96634" y="1327021"/>
            <a:ext cx="7405095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ts val="600"/>
              </a:spcBef>
              <a:buClr>
                <a:srgbClr val="009DD9"/>
              </a:buClr>
              <a:buSzPct val="85000"/>
              <a:buFont typeface="Wingdings 2"/>
              <a:buNone/>
              <a:defRPr/>
            </a:pPr>
            <a:r>
              <a:rPr lang="en-US" sz="5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spicy food?</a:t>
            </a:r>
            <a:endParaRPr lang="en-US" sz="5400" spc="10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4746" y="2191117"/>
            <a:ext cx="664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009DD9"/>
              </a:buClr>
              <a:buSzPct val="85000"/>
              <a:defRPr/>
            </a:pPr>
            <a:r>
              <a:rPr lang="en-US" sz="4800" b="1" spc="100" dirty="0">
                <a:solidFill>
                  <a:srgbClr val="9F293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Unit 3 </a:t>
            </a:r>
            <a:r>
              <a:rPr lang="en-US" sz="4800" b="1" spc="100" dirty="0" smtClean="0">
                <a:solidFill>
                  <a:srgbClr val="9F293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Grammar</a:t>
            </a:r>
            <a:r>
              <a:rPr lang="en-US" sz="4800" b="1" spc="100" dirty="0">
                <a:solidFill>
                  <a:srgbClr val="9F293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792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14356"/>
            <a:ext cx="9144000" cy="2071702"/>
          </a:xfrm>
          <a:prstGeom prst="rect">
            <a:avLst/>
          </a:prstGeom>
        </p:spPr>
        <p:txBody>
          <a:bodyPr/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214554"/>
            <a:ext cx="9144000" cy="32147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357430"/>
            <a:ext cx="9144000" cy="32147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61064"/>
              </p:ext>
            </p:extLst>
          </p:nvPr>
        </p:nvGraphicFramePr>
        <p:xfrm>
          <a:off x="428594" y="620688"/>
          <a:ext cx="8286812" cy="56592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1703"/>
                <a:gridCol w="2071703"/>
                <a:gridCol w="1800198"/>
                <a:gridCol w="2343208"/>
              </a:tblGrid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Wh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~ word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do/does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subject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Verb?</a:t>
                      </a:r>
                    </a:p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(base form)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What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 </a:t>
                      </a:r>
                      <a:endParaRPr lang="en-US" sz="4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you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like?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When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</a:t>
                      </a:r>
                      <a:endParaRPr lang="en-US" sz="4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we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study?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Where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</a:t>
                      </a:r>
                      <a:endParaRPr lang="en-US" sz="4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they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live?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Why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does</a:t>
                      </a:r>
                      <a:endParaRPr lang="en-US" sz="44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he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work?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Who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does</a:t>
                      </a:r>
                      <a:endParaRPr lang="en-US" sz="44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she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like?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How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does</a:t>
                      </a:r>
                      <a:endParaRPr lang="en-US" sz="44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it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look?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08720"/>
            <a:ext cx="9219086" cy="20162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Now let’s practice: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Page 126</a:t>
            </a:r>
          </a:p>
          <a:p>
            <a:pPr algn="ctr"/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64" y="2492896"/>
            <a:ext cx="5296808" cy="364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4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-36512" y="2599104"/>
            <a:ext cx="9144000" cy="42862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0646" y="884592"/>
            <a:ext cx="8429684" cy="58579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0646" y="1169204"/>
            <a:ext cx="8429684" cy="25003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 you like sushi?					_________________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 most children like spicy food?	_________________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 your school serve food?			_________________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 your friends like French fries?	_________________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 you work in a restaurant?		_________________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 your father drink coffee?			_________________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150" y="116920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150" y="152639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150" y="192198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150" y="227917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150" y="263636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150" y="299355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1372" y="122850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I do. / No, I don’t.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9934" y="15856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they do. / No, they don’t.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1372" y="195502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it does. / No, it doesn’t.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9934" y="231221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they do. / No, they don’t.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2810" y="266940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I do. / No, I don’t.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9934" y="302659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Yes, he does. / No, he doesn’t.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646" y="4474162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Where _________ your teacher ________?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What kinds of food _______ your favorite restaurant ______?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What kinds of food _______ you _______ in the morning?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Where _______ you ________ for pizza?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6596" y="447416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6992" y="447416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live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3918" y="483135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4446" y="483135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serve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5356" y="5226943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6992" y="5226943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like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2282" y="5584133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8232" y="5584133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048" y="573190"/>
            <a:ext cx="1781581" cy="596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Practice 1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5048" y="3813550"/>
            <a:ext cx="1781581" cy="596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Practice 2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08720"/>
            <a:ext cx="9219086" cy="20162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Now let’s practice: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Page 18</a:t>
            </a:r>
          </a:p>
          <a:p>
            <a:pPr algn="ctr"/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48504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158" y="428604"/>
          <a:ext cx="8429680" cy="2834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5936"/>
                <a:gridCol w="1685936"/>
                <a:gridCol w="1685936"/>
                <a:gridCol w="1685936"/>
                <a:gridCol w="168593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Loves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Likes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Doesn’t like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Hates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Chuck</a:t>
                      </a:r>
                    </a:p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beef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pizza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hamburgers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beans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onions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sushi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noodles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soup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vegetables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rice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Dora</a:t>
                      </a:r>
                    </a:p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vegetables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rice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soup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chicken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beans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sushi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beef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noodles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onions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pizza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hamburgers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3571876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Chuck _______ hamburgers, but Dora ________ them.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Dora ____________ onions, but Chuck ________ them.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Chuck and Dora __________ noodles, but they _______ sushi.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A:  __________ Dora _________ pizza?</a:t>
            </a:r>
          </a:p>
          <a:p>
            <a:pPr marL="457200" indent="-45720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B:  No, she __________ it.</a:t>
            </a:r>
          </a:p>
          <a:p>
            <a:pPr marL="457200" indent="-457200">
              <a:buAutoNum type="arabicPeriod" startAt="5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A:  __________ Chuck _________ vegetables?</a:t>
            </a:r>
          </a:p>
          <a:p>
            <a:pPr marL="457200" indent="-45720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B:  Yes, he __________. But Dora _________ them.</a:t>
            </a:r>
          </a:p>
          <a:p>
            <a:pPr marL="457200" indent="-457200"/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35718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loves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35718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hates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92906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doesn’t like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392906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likes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428625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don’t like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428625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like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464344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464344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like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5039037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hates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5396227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5396227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hate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0298" y="5753417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5753417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loves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8551"/>
          <a:stretch/>
        </p:blipFill>
        <p:spPr bwMode="auto">
          <a:xfrm>
            <a:off x="0" y="29411"/>
            <a:ext cx="9144000" cy="686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00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04664"/>
            <a:ext cx="9144000" cy="864096"/>
          </a:xfrm>
          <a:prstGeom prst="rect">
            <a:avLst/>
          </a:prstGeom>
        </p:spPr>
        <p:txBody>
          <a:bodyPr/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Simple Present: Questions with “DO”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8"/>
          <a:stretch/>
        </p:blipFill>
        <p:spPr bwMode="auto">
          <a:xfrm>
            <a:off x="755576" y="1404325"/>
            <a:ext cx="779092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/>
          <a:stretch/>
        </p:blipFill>
        <p:spPr bwMode="auto">
          <a:xfrm>
            <a:off x="1099018" y="920663"/>
            <a:ext cx="6934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832568" y="4725144"/>
            <a:ext cx="3467100" cy="1512168"/>
          </a:xfrm>
          <a:prstGeom prst="cloudCallout">
            <a:avLst>
              <a:gd name="adj1" fmla="val -42497"/>
              <a:gd name="adj2" fmla="val -685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TEAM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3356992"/>
            <a:ext cx="576064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Do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868310" y="3356992"/>
            <a:ext cx="3395616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clean the floors everyday?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281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/>
          <a:stretch/>
        </p:blipFill>
        <p:spPr bwMode="auto">
          <a:xfrm>
            <a:off x="1259632" y="1387689"/>
            <a:ext cx="6934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724095" y="4365104"/>
            <a:ext cx="3467100" cy="1512168"/>
          </a:xfrm>
          <a:prstGeom prst="cloudCallout">
            <a:avLst>
              <a:gd name="adj1" fmla="val -42497"/>
              <a:gd name="adj2" fmla="val -68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TEAM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8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14356"/>
            <a:ext cx="9144000" cy="2071702"/>
          </a:xfrm>
          <a:prstGeom prst="rect">
            <a:avLst/>
          </a:prstGeom>
        </p:spPr>
        <p:txBody>
          <a:bodyPr/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214554"/>
            <a:ext cx="9144000" cy="32147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357430"/>
            <a:ext cx="9144000" cy="32147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5557"/>
              </p:ext>
            </p:extLst>
          </p:nvPr>
        </p:nvGraphicFramePr>
        <p:xfrm>
          <a:off x="428596" y="620688"/>
          <a:ext cx="8286812" cy="56592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1703"/>
                <a:gridCol w="2071703"/>
                <a:gridCol w="2232246"/>
                <a:gridCol w="1911160"/>
              </a:tblGrid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Do/Does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subject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Verb</a:t>
                      </a:r>
                    </a:p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(base form)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~~?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 </a:t>
                      </a: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you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like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pizza?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</a:t>
                      </a: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we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need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pencils?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 </a:t>
                      </a: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they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watch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movies?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Does</a:t>
                      </a:r>
                      <a:endParaRPr lang="en-US" sz="32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he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want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water?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Does</a:t>
                      </a:r>
                      <a:endParaRPr lang="en-US" sz="32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she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have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a car?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7654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Does </a:t>
                      </a:r>
                      <a:endParaRPr lang="en-US" sz="3200" b="1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it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look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nice?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11048"/>
            <a:ext cx="9172636" cy="15001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Answering YES/NO Questions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(Short Answers)</a:t>
            </a:r>
          </a:p>
          <a:p>
            <a:pPr algn="ctr"/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11246"/>
            <a:ext cx="5883763" cy="3304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3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917" y="-531440"/>
            <a:ext cx="14053701" cy="7893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2214554"/>
            <a:ext cx="9144000" cy="42862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-2124744" y="1484784"/>
            <a:ext cx="14257584" cy="4320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3142" y="2418159"/>
            <a:ext cx="8679338" cy="314327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				Yes, I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      /   No, I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don’t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	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look    good?		Yes, we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do.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/  No, we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don’t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				Yes, they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 /  No, they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don’t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</a:t>
            </a:r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	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				Yes, he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 /  No, he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doesn’t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look    good?		Yes, she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/  No, she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doesn’t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</a:t>
            </a:r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					Yes, it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   /  No, it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doesn’t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4" b="21386"/>
          <a:stretch/>
        </p:blipFill>
        <p:spPr bwMode="auto">
          <a:xfrm>
            <a:off x="4788024" y="1484784"/>
            <a:ext cx="3115316" cy="9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3" y="1333798"/>
            <a:ext cx="2320083" cy="130311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11048"/>
            <a:ext cx="9172636" cy="1500198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 Questions with DO</a:t>
            </a:r>
          </a:p>
          <a:p>
            <a:pPr algn="ctr"/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12" y="2636912"/>
            <a:ext cx="5028812" cy="344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" y="1235109"/>
            <a:ext cx="9168764" cy="59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93"/>
          <a:stretch/>
        </p:blipFill>
        <p:spPr bwMode="auto">
          <a:xfrm rot="10800000">
            <a:off x="-24764" y="-139499"/>
            <a:ext cx="9168764" cy="13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367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606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83671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every day?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868144" y="-27384"/>
            <a:ext cx="3275856" cy="1726916"/>
          </a:xfrm>
          <a:prstGeom prst="cloudCallout">
            <a:avLst>
              <a:gd name="adj1" fmla="val -37557"/>
              <a:gd name="adj2" fmla="val 60435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0152" y="27191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4065" y="836712"/>
            <a:ext cx="303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novel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5085184"/>
            <a:ext cx="8917244" cy="17281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3788" y="530120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 ?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do, </a:t>
            </a:r>
            <a:r>
              <a:rPr lang="en-US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subject  </a:t>
            </a:r>
            <a:r>
              <a:rPr lang="en-US" sz="20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verb (base form) </a:t>
            </a:r>
          </a:p>
          <a:p>
            <a:r>
              <a:rPr lang="en-US" sz="2000" b="1" dirty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rest of sentence</a:t>
            </a:r>
          </a:p>
        </p:txBody>
      </p:sp>
    </p:spTree>
    <p:extLst>
      <p:ext uri="{BB962C8B-B14F-4D97-AF65-F5344CB8AC3E}">
        <p14:creationId xmlns:p14="http://schemas.microsoft.com/office/powerpoint/2010/main" val="30708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4" grpId="0"/>
      <p:bldP spid="9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Custom 10">
      <a:dk1>
        <a:sysClr val="windowText" lastClr="000000"/>
      </a:dk1>
      <a:lt1>
        <a:sysClr val="window" lastClr="FFFFFF"/>
      </a:lt1>
      <a:dk2>
        <a:srgbClr val="323232"/>
      </a:dk2>
      <a:lt2>
        <a:srgbClr val="82BB74"/>
      </a:lt2>
      <a:accent1>
        <a:srgbClr val="F07F09"/>
      </a:accent1>
      <a:accent2>
        <a:srgbClr val="9F2936"/>
      </a:accent2>
      <a:accent3>
        <a:srgbClr val="274220"/>
      </a:accent3>
      <a:accent4>
        <a:srgbClr val="4E8542"/>
      </a:accent4>
      <a:accent5>
        <a:srgbClr val="514573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Custom 14">
      <a:dk1>
        <a:sysClr val="windowText" lastClr="000000"/>
      </a:dk1>
      <a:lt1>
        <a:sysClr val="window" lastClr="FFFFFF"/>
      </a:lt1>
      <a:dk2>
        <a:srgbClr val="323232"/>
      </a:dk2>
      <a:lt2>
        <a:srgbClr val="3C6531"/>
      </a:lt2>
      <a:accent1>
        <a:srgbClr val="F07F09"/>
      </a:accent1>
      <a:accent2>
        <a:srgbClr val="9F2936"/>
      </a:accent2>
      <a:accent3>
        <a:srgbClr val="274220"/>
      </a:accent3>
      <a:accent4>
        <a:srgbClr val="4E8542"/>
      </a:accent4>
      <a:accent5>
        <a:srgbClr val="514573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540</TotalTime>
  <Words>397</Words>
  <Application>Microsoft Office PowerPoint</Application>
  <PresentationFormat>On-screen Show (4:3)</PresentationFormat>
  <Paragraphs>179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Aspect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JWU</dc:creator>
  <cp:lastModifiedBy>User</cp:lastModifiedBy>
  <cp:revision>50</cp:revision>
  <dcterms:created xsi:type="dcterms:W3CDTF">2013-10-16T07:44:35Z</dcterms:created>
  <dcterms:modified xsi:type="dcterms:W3CDTF">2018-04-13T06:25:17Z</dcterms:modified>
</cp:coreProperties>
</file>