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9"/>
  </p:notesMasterIdLst>
  <p:sldIdLst>
    <p:sldId id="274" r:id="rId4"/>
    <p:sldId id="273" r:id="rId5"/>
    <p:sldId id="257" r:id="rId6"/>
    <p:sldId id="258" r:id="rId7"/>
    <p:sldId id="259" r:id="rId8"/>
    <p:sldId id="260" r:id="rId9"/>
    <p:sldId id="262" r:id="rId10"/>
    <p:sldId id="266" r:id="rId11"/>
    <p:sldId id="263" r:id="rId12"/>
    <p:sldId id="264" r:id="rId13"/>
    <p:sldId id="265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3F0"/>
    <a:srgbClr val="BFD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8" d="100"/>
          <a:sy n="28" d="100"/>
        </p:scale>
        <p:origin x="-2772" y="-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93F7F-9008-4EDD-9EF4-42534F0E5CD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08446-A8FE-441E-A8D4-C1FA6A0E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08446-A8FE-441E-A8D4-C1FA6A0E8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351FD7F-1CDA-4115-87FB-35B79E150753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2BB7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D2FC03-CE74-462E-A0D1-DF44A1D509F6}" type="slidenum">
              <a:rPr lang="en-US" smtClean="0">
                <a:solidFill>
                  <a:srgbClr val="82BB74"/>
                </a:solidFill>
              </a:rPr>
              <a:pPr/>
              <a:t>‹#›</a:t>
            </a:fld>
            <a:endParaRPr lang="en-US">
              <a:solidFill>
                <a:srgbClr val="82B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4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46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3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452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D2FC03-CE74-462E-A0D1-DF44A1D509F6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5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701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556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49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6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733540-851E-4131-8D79-2FD9E7DDCEB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C335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>
                <a:solidFill>
                  <a:srgbClr val="3C3356"/>
                </a:solidFill>
              </a:rPr>
              <a:pPr/>
              <a:t>‹#›</a:t>
            </a:fld>
            <a:endParaRPr lang="en-US">
              <a:solidFill>
                <a:srgbClr val="3C3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4249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18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70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882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2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1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917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5681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39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1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51FD7F-1CDA-4115-87FB-35B79E1507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51FD7F-1CDA-4115-87FB-35B79E150753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D2FC03-CE74-462E-A0D1-DF44A1D50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2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733540-851E-4131-8D79-2FD9E7DDCEB9}" type="datetimeFigureOut">
              <a:rPr lang="en-US" smtClean="0">
                <a:solidFill>
                  <a:srgbClr val="323232"/>
                </a:solidFill>
              </a:rPr>
              <a:pPr/>
              <a:t>4/2/2018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6" t="21679" r="17838" b="18272"/>
          <a:stretch/>
        </p:blipFill>
        <p:spPr bwMode="auto">
          <a:xfrm>
            <a:off x="-76200" y="-79974"/>
            <a:ext cx="9220200" cy="693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88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6406"/>
              </p:ext>
            </p:extLst>
          </p:nvPr>
        </p:nvGraphicFramePr>
        <p:xfrm>
          <a:off x="838200" y="1524000"/>
          <a:ext cx="7467601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6470"/>
                <a:gridCol w="2480930"/>
                <a:gridCol w="1600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Verbs ending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with</a:t>
                      </a:r>
                    </a:p>
                    <a:p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consonant +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Change y to </a:t>
                      </a:r>
                      <a:r>
                        <a:rPr lang="en-US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US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=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</a:t>
                      </a:r>
                      <a:r>
                        <a:rPr lang="en-US" sz="3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en-US" sz="3200" b="1" u="sng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ies</a:t>
                      </a:r>
                      <a:endPara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studies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</a:t>
                      </a:r>
                      <a:r>
                        <a:rPr lang="en-US" sz="3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en-US" sz="3200" b="1" u="sng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ies</a:t>
                      </a:r>
                      <a:endPara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</a:t>
                      </a:r>
                      <a:r>
                        <a:rPr lang="en-US" sz="3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en-US" sz="32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ies</a:t>
                      </a:r>
                      <a:endPara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cries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marr</a:t>
                      </a:r>
                      <a:r>
                        <a:rPr lang="en-US" sz="3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en-US" sz="32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ies</a:t>
                      </a:r>
                      <a:endPara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misses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75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RULES: 3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 SINGULAR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301375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He, She, It….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 IES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11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48333"/>
              </p:ext>
            </p:extLst>
          </p:nvPr>
        </p:nvGraphicFramePr>
        <p:xfrm>
          <a:off x="842481" y="1905000"/>
          <a:ext cx="7467601" cy="2316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00"/>
                <a:gridCol w="2590800"/>
                <a:gridCol w="1981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Special Forms:</a:t>
                      </a:r>
                      <a:endParaRPr lang="en-US" sz="3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</a:t>
                      </a:r>
                      <a:endParaRPr lang="en-US" sz="3200" b="1" u="sng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es</a:t>
                      </a:r>
                      <a:endPara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</a:t>
                      </a:r>
                      <a:endParaRPr lang="en-US" sz="3200" b="1" u="sng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es</a:t>
                      </a:r>
                      <a:endPara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have</a:t>
                      </a:r>
                      <a:endParaRPr lang="en-US" sz="32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&lt;memorize&gt;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75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RULES: 3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 SINGULAR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57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He, She, It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….SPECIAL FORMS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39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0274"/>
              </p:ext>
            </p:extLst>
          </p:nvPr>
        </p:nvGraphicFramePr>
        <p:xfrm>
          <a:off x="1295400" y="990600"/>
          <a:ext cx="6553200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28194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Pronoun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Verb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Other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 not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</a:t>
                      </a:r>
                    </a:p>
                    <a:p>
                      <a:pPr algn="ctr"/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don’t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live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Tokyo.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40372"/>
              </p:ext>
            </p:extLst>
          </p:nvPr>
        </p:nvGraphicFramePr>
        <p:xfrm>
          <a:off x="1295400" y="3581400"/>
          <a:ext cx="655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8194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Pronoun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Verb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not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works</a:t>
                      </a: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doesn’t lives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Tokyo.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75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(-) STATEMENTS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5230" y="671379"/>
            <a:ext cx="15696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</a:t>
            </a:r>
            <a:endParaRPr lang="en-US" sz="115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5654" y="945152"/>
            <a:ext cx="10502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</a:t>
            </a:r>
            <a:endParaRPr lang="en-US" sz="7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3712" y="4343400"/>
            <a:ext cx="10502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</a:t>
            </a:r>
            <a:endParaRPr lang="en-US" sz="7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0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667000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9496" y="3048000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503" y="318349"/>
            <a:ext cx="834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helping verb “do” or “does” + not…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xplosion 1 1"/>
          <p:cNvSpPr/>
          <p:nvPr/>
        </p:nvSpPr>
        <p:spPr>
          <a:xfrm rot="20468269">
            <a:off x="3698991" y="2476500"/>
            <a:ext cx="2501636" cy="11430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Contractions Ok!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949809" y="4572000"/>
            <a:ext cx="79391" cy="228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64562" y="4925139"/>
            <a:ext cx="79391" cy="228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17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1" y="6019800"/>
            <a:ext cx="6857999" cy="762000"/>
          </a:xfrm>
          <a:solidFill>
            <a:srgbClr val="80B3F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 ~ Questions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100" y="0"/>
            <a:ext cx="9182100" cy="317579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28809" cy="523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5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5943600"/>
            <a:ext cx="9220199" cy="9144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 ~ Questions &amp; Answers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600" y="2019300"/>
            <a:ext cx="8763000" cy="310854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			I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architect.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		I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Rio.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		She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college student.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school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	She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</a:t>
            </a:r>
            <a:r>
              <a:rPr lang="en-US" sz="28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NYU.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</a:t>
            </a:r>
            <a:r>
              <a:rPr lang="en-US" sz="2800" b="1" u="sng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’re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pilots.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28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</a:t>
            </a:r>
            <a:r>
              <a:rPr lang="en-US" sz="2800" b="1" u="sng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28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for? 		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hey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28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Korean Air.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		They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 airport.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6200" y="457200"/>
            <a:ext cx="9220200" cy="762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25" y="152400"/>
            <a:ext cx="299162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2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5943600"/>
            <a:ext cx="9220199" cy="9144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 ~ Questions &amp; Answers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2019300"/>
            <a:ext cx="8991600" cy="35394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			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</a:t>
            </a:r>
            <a:r>
              <a:rPr lang="en-US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’m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architect.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		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I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Rio.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		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She</a:t>
            </a:r>
            <a:r>
              <a:rPr lang="en-US" sz="2800" b="1" u="sng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college student.</a:t>
            </a:r>
          </a:p>
          <a:p>
            <a:pPr>
              <a:defRPr/>
            </a:pPr>
            <a:endParaRPr lang="en-US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school?	She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NYU.</a:t>
            </a:r>
          </a:p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			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They</a:t>
            </a:r>
            <a:r>
              <a:rPr lang="en-US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’re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pilots.</a:t>
            </a:r>
          </a:p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for? 		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They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Korean Air.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		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They 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 airport.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76200" y="457200"/>
            <a:ext cx="9220200" cy="762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25" y="165100"/>
            <a:ext cx="299162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2019300"/>
            <a:ext cx="2209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o/do=“be” + job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3836" y="2514600"/>
            <a:ext cx="25197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do/verb = present verb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971800"/>
            <a:ext cx="2209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o/do=“be” + job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236" y="3446115"/>
            <a:ext cx="25197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do/verb = present verb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191000"/>
            <a:ext cx="2209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o/do=“be” + job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7718" y="4724400"/>
            <a:ext cx="142756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do/verb =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verb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9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9900" y="1981200"/>
            <a:ext cx="8077200" cy="4114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1: Unit 2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Simple Present &amp; 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 ~ Questions/Answers”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3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Simple Present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600200"/>
            <a:ext cx="8001000" cy="502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the simple present for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FACTS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ROUTINES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&amp;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STATES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1752600" cy="1315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36211"/>
            <a:ext cx="1981200" cy="1527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085975" cy="1442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5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Simple Present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600200"/>
            <a:ext cx="8305800" cy="502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We use the simple present for FACTS: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962400" cy="297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2438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live in Mexico City.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07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Simple Present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the simple present for ROUTINES: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11002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go to school on Monday.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199346"/>
            <a:ext cx="3886200" cy="2995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88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Simple Present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We use the simple present for STATES: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11002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feels tired.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92" y="3150740"/>
            <a:ext cx="4608816" cy="318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8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9443"/>
              </p:ext>
            </p:extLst>
          </p:nvPr>
        </p:nvGraphicFramePr>
        <p:xfrm>
          <a:off x="1295400" y="3581400"/>
          <a:ext cx="655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9050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Pronoun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Verb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works</a:t>
                      </a: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lives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Tokyo.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75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AFFIRMATIVE (+) STATEMENTS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87239" y="-304800"/>
            <a:ext cx="209223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11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51989"/>
              </p:ext>
            </p:extLst>
          </p:nvPr>
        </p:nvGraphicFramePr>
        <p:xfrm>
          <a:off x="1295400" y="990600"/>
          <a:ext cx="6553200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19050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Pronoun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Verb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Other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</a:t>
                      </a: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live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Tokyo.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766700" y="356919"/>
            <a:ext cx="1377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7391400" y="4213086"/>
            <a:ext cx="1377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0"/>
            <a:ext cx="647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905000"/>
            <a:ext cx="647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9496" y="3048000"/>
            <a:ext cx="846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85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09475"/>
              </p:ext>
            </p:extLst>
          </p:nvPr>
        </p:nvGraphicFramePr>
        <p:xfrm>
          <a:off x="838200" y="1524000"/>
          <a:ext cx="7467601" cy="2895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86470"/>
                <a:gridCol w="2257647"/>
                <a:gridCol w="18234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Regular verbs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=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play</a:t>
                      </a:r>
                      <a:endParaRPr lang="en-US" sz="3200" b="1" u="sng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plays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run</a:t>
                      </a:r>
                      <a:endParaRPr lang="en-US" sz="3200" b="1" u="sng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runs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feel</a:t>
                      </a:r>
                      <a:endParaRPr lang="en-US" sz="32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feels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get up</a:t>
                      </a:r>
                      <a:endParaRPr lang="en-US" sz="32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gets up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75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RULES: 3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 SINGULAR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301375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He, She, It….add 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88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96474"/>
              </p:ext>
            </p:extLst>
          </p:nvPr>
        </p:nvGraphicFramePr>
        <p:xfrm>
          <a:off x="838200" y="1524000"/>
          <a:ext cx="7467601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6470"/>
                <a:gridCol w="2257647"/>
                <a:gridCol w="18234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Verbs ending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with</a:t>
                      </a:r>
                    </a:p>
                    <a:p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 / sh / x / ss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tea</a:t>
                      </a:r>
                      <a:r>
                        <a:rPr lang="en-US" sz="3200" b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teaches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</a:t>
                      </a:r>
                      <a:r>
                        <a:rPr lang="en-US" sz="3200" b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washes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</a:t>
                      </a:r>
                      <a:r>
                        <a:rPr lang="en-US" sz="3200" b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sz="32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fixes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</a:t>
                      </a:r>
                      <a:r>
                        <a:rPr lang="en-US" sz="3200" b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ss</a:t>
                      </a:r>
                      <a:endParaRPr lang="en-US" sz="32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misses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75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RULES: 3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 SINGULAR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301375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He, She, It….add ES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85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0">
      <a:dk1>
        <a:sysClr val="windowText" lastClr="000000"/>
      </a:dk1>
      <a:lt1>
        <a:sysClr val="window" lastClr="FFFFFF"/>
      </a:lt1>
      <a:dk2>
        <a:srgbClr val="323232"/>
      </a:dk2>
      <a:lt2>
        <a:srgbClr val="82BB74"/>
      </a:lt2>
      <a:accent1>
        <a:srgbClr val="F07F09"/>
      </a:accent1>
      <a:accent2>
        <a:srgbClr val="9F2936"/>
      </a:accent2>
      <a:accent3>
        <a:srgbClr val="274220"/>
      </a:accent3>
      <a:accent4>
        <a:srgbClr val="4E8542"/>
      </a:accent4>
      <a:accent5>
        <a:srgbClr val="514573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Custom 10">
      <a:dk1>
        <a:sysClr val="windowText" lastClr="000000"/>
      </a:dk1>
      <a:lt1>
        <a:sysClr val="window" lastClr="FFFFFF"/>
      </a:lt1>
      <a:dk2>
        <a:srgbClr val="323232"/>
      </a:dk2>
      <a:lt2>
        <a:srgbClr val="82BB74"/>
      </a:lt2>
      <a:accent1>
        <a:srgbClr val="F07F09"/>
      </a:accent1>
      <a:accent2>
        <a:srgbClr val="9F2936"/>
      </a:accent2>
      <a:accent3>
        <a:srgbClr val="274220"/>
      </a:accent3>
      <a:accent4>
        <a:srgbClr val="4E8542"/>
      </a:accent4>
      <a:accent5>
        <a:srgbClr val="514573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dian">
  <a:themeElements>
    <a:clrScheme name="Custom 15">
      <a:dk1>
        <a:sysClr val="windowText" lastClr="000000"/>
      </a:dk1>
      <a:lt1>
        <a:sysClr val="window" lastClr="FFFFFF"/>
      </a:lt1>
      <a:dk2>
        <a:srgbClr val="323232"/>
      </a:dk2>
      <a:lt2>
        <a:srgbClr val="3C3356"/>
      </a:lt2>
      <a:accent1>
        <a:srgbClr val="F07F09"/>
      </a:accent1>
      <a:accent2>
        <a:srgbClr val="9F2936"/>
      </a:accent2>
      <a:accent3>
        <a:srgbClr val="274220"/>
      </a:accent3>
      <a:accent4>
        <a:srgbClr val="4E8542"/>
      </a:accent4>
      <a:accent5>
        <a:srgbClr val="514573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224</TotalTime>
  <Words>367</Words>
  <Application>Microsoft Office PowerPoint</Application>
  <PresentationFormat>On-screen Show (4:3)</PresentationFormat>
  <Paragraphs>186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Median</vt:lpstr>
      <vt:lpstr>1_Median</vt:lpstr>
      <vt:lpstr>2_Median</vt:lpstr>
      <vt:lpstr>PowerPoint Presentation</vt:lpstr>
      <vt:lpstr>PowerPoint Presentation</vt:lpstr>
      <vt:lpstr>The Simple Present</vt:lpstr>
      <vt:lpstr>The Simple Present</vt:lpstr>
      <vt:lpstr>The Simple Present</vt:lpstr>
      <vt:lpstr>The Simple Present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1: Unit 2 Grammar  “The Simple Present &amp; WH ~ Questions/Answers” </dc:title>
  <dc:creator>User</dc:creator>
  <cp:lastModifiedBy>User</cp:lastModifiedBy>
  <cp:revision>15</cp:revision>
  <dcterms:created xsi:type="dcterms:W3CDTF">2017-03-27T02:28:50Z</dcterms:created>
  <dcterms:modified xsi:type="dcterms:W3CDTF">2018-04-02T09:38:26Z</dcterms:modified>
</cp:coreProperties>
</file>