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CBC682-281E-4231-9735-AC42E740518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BF2A12-DC62-4F69-AA63-3D16D66CC1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Choice Level 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Grammar Unit 10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870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29683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spc="-15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 </a:t>
            </a:r>
            <a:r>
              <a:rPr lang="en-US" sz="3600" b="1" i="1" spc="-15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+ be + </a:t>
            </a:r>
            <a:r>
              <a:rPr lang="en-US" sz="3600" b="1" i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verb(</a:t>
            </a:r>
            <a:r>
              <a:rPr lang="en-US" sz="3600" b="1" i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ing</a:t>
            </a:r>
            <a:r>
              <a:rPr lang="en-US" sz="3600" b="1" i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)</a:t>
            </a:r>
            <a:endParaRPr lang="en-US" sz="3600" b="1" i="1" u="sng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sleeping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endParaRPr lang="en-US" sz="3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u="sng" spc="-15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 </a:t>
            </a:r>
            <a:r>
              <a:rPr lang="en-US" sz="3600" b="1" i="1" spc="-15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+ be + </a:t>
            </a:r>
            <a:r>
              <a:rPr lang="en-US" sz="3600" b="1" i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location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</a:t>
            </a:r>
            <a:r>
              <a:rPr lang="en-US" sz="3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can’t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at school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2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be, may be, might be,</a:t>
            </a: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could be, and can’t be are used to talk about degrees of certainty. </a:t>
            </a: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We call them modals of possibility.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949108"/>
              </p:ext>
            </p:extLst>
          </p:nvPr>
        </p:nvGraphicFramePr>
        <p:xfrm>
          <a:off x="1066800" y="2286000"/>
          <a:ext cx="7086600" cy="414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397"/>
                <a:gridCol w="5049203"/>
              </a:tblGrid>
              <a:tr h="398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Modal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Possibility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897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must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almost 100% sure it is true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8973">
                <a:tc>
                  <a:txBody>
                    <a:bodyPr/>
                    <a:lstStyle/>
                    <a:p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9837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may (not)</a:t>
                      </a:r>
                    </a:p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might (not)</a:t>
                      </a:r>
                    </a:p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could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Maiandra GD" pitchFamily="34" charset="0"/>
                      </a:endParaRPr>
                    </a:p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not sure if it is</a:t>
                      </a:r>
                      <a:r>
                        <a:rPr lang="en-US" sz="2400" baseline="0" dirty="0" smtClean="0">
                          <a:latin typeface="Maiandra GD" pitchFamily="34" charset="0"/>
                        </a:rPr>
                        <a:t> true </a:t>
                      </a:r>
                    </a:p>
                    <a:p>
                      <a:r>
                        <a:rPr lang="en-US" sz="2400" baseline="0" dirty="0" smtClean="0">
                          <a:latin typeface="Maiandra GD" pitchFamily="34" charset="0"/>
                        </a:rPr>
                        <a:t>(but it is possible)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98973">
                <a:tc>
                  <a:txBody>
                    <a:bodyPr/>
                    <a:lstStyle/>
                    <a:p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9837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must not</a:t>
                      </a:r>
                    </a:p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couldn’t</a:t>
                      </a:r>
                    </a:p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can’t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Maiandra GD" pitchFamily="34" charset="0"/>
                      </a:endParaRPr>
                    </a:p>
                    <a:p>
                      <a:r>
                        <a:rPr lang="en-US" sz="2400" dirty="0" smtClean="0">
                          <a:latin typeface="Maiandra GD" pitchFamily="34" charset="0"/>
                        </a:rPr>
                        <a:t>almost 100% sure it is not true</a:t>
                      </a:r>
                      <a:endParaRPr lang="en-US" sz="24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572000" y="3124200"/>
            <a:ext cx="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72000" y="4800600"/>
            <a:ext cx="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4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1026" name="Picture 2" descr="http://mathbits.com/MathBits/StudentResources/GraphPaper/GraphP1.gif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9"/>
          <a:stretch/>
        </p:blipFill>
        <p:spPr bwMode="auto">
          <a:xfrm>
            <a:off x="1066800" y="2209800"/>
            <a:ext cx="7086600" cy="3914192"/>
          </a:xfrm>
          <a:prstGeom prst="rect">
            <a:avLst/>
          </a:prstGeom>
          <a:noFill/>
          <a:ln w="508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42999" y="2438400"/>
            <a:ext cx="5485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100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80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60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40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2743200"/>
            <a:ext cx="609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62200" y="5715000"/>
            <a:ext cx="762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must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7200" y="3886200"/>
            <a:ext cx="609600" cy="1371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886200" y="5562600"/>
            <a:ext cx="14478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may (not)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might (not)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could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06886" y="5181600"/>
            <a:ext cx="609600" cy="76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715000" y="5562600"/>
            <a:ext cx="144780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must not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couldn‘t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can‘t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8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 saw her going into her house. </a:t>
            </a: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</a:t>
            </a:r>
            <a:r>
              <a:rPr lang="en-US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be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at home.</a:t>
            </a:r>
          </a:p>
          <a:p>
            <a:pPr algn="ctr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(= I’m almost </a:t>
            </a:r>
            <a:r>
              <a:rPr lang="en-US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100%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sure it is true.)</a:t>
            </a:r>
          </a:p>
          <a:p>
            <a:endParaRPr lang="en-US" sz="36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speaks Portuguese. </a:t>
            </a: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</a:t>
            </a:r>
            <a:r>
              <a:rPr lang="en-US" sz="3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might be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from Brazil.</a:t>
            </a:r>
          </a:p>
          <a:p>
            <a:pPr algn="ctr"/>
            <a:r>
              <a:rPr lang="en-US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(=I’m </a:t>
            </a:r>
            <a:r>
              <a:rPr lang="en-US" sz="36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 sure </a:t>
            </a:r>
            <a:r>
              <a:rPr lang="en-US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if it’s true.)</a:t>
            </a:r>
          </a:p>
          <a:p>
            <a:endParaRPr lang="en-US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7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29683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pc="-15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looks Korean, but he doesn’t speak Korean. </a:t>
            </a:r>
            <a:endParaRPr lang="en-US" sz="3600" b="1" i="1" spc="-15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might </a:t>
            </a:r>
            <a:r>
              <a:rPr lang="en-US" sz="3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 be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Korean.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(=I’m </a:t>
            </a:r>
            <a:r>
              <a:rPr lang="en-US" sz="36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 sure </a:t>
            </a:r>
            <a:r>
              <a:rPr lang="en-US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if it’s true</a:t>
            </a:r>
            <a:r>
              <a:rPr lang="en-US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.)</a:t>
            </a:r>
          </a:p>
          <a:p>
            <a:pPr algn="ctr"/>
            <a:endParaRPr lang="en-US" sz="3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 just saw him in the park. </a:t>
            </a: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can’t be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in the library.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(=I’m almost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100%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sure it is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 true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.)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01937" y="545950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7024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MAY/MIGHT NOT</a:t>
            </a: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&amp;</a:t>
            </a: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CAN’T</a:t>
            </a:r>
          </a:p>
        </p:txBody>
      </p:sp>
      <p:sp>
        <p:nvSpPr>
          <p:cNvPr id="5" name="7-Point Star 4"/>
          <p:cNvSpPr/>
          <p:nvPr/>
        </p:nvSpPr>
        <p:spPr>
          <a:xfrm rot="20810876">
            <a:off x="989302" y="2379181"/>
            <a:ext cx="1806797" cy="1536447"/>
          </a:xfrm>
          <a:prstGeom prst="star7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699772">
            <a:off x="1021088" y="282423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Notice the DIFFERENCE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267200"/>
            <a:ext cx="861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may/might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not be at home. </a:t>
            </a: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(=It is </a:t>
            </a: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possible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that he is not at home. I’m not sure.)</a:t>
            </a:r>
          </a:p>
          <a:p>
            <a:endParaRPr lang="en-US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can’t be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at home. I just saw him in the park. </a:t>
            </a: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(=It is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 possible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that he is at home.)</a:t>
            </a:r>
            <a:endParaRPr lang="en-US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2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/>
      <p:bldP spid="6" grpId="1"/>
      <p:bldP spid="6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01937" y="545950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702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and MUST NOT can be confusing.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at home.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(guess)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study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for the test.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(He has to study…)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endParaRPr lang="en-US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not be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hungry.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(guess)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must not go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outside.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(She is not allowed…)</a:t>
            </a:r>
            <a:endParaRPr lang="en-US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3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Modals of Possibility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29683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spc="-15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 </a:t>
            </a:r>
            <a:r>
              <a:rPr lang="en-US" sz="3600" b="1" i="1" spc="-15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+ be + </a:t>
            </a:r>
            <a:r>
              <a:rPr lang="en-US" sz="3600" b="1" i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adjective</a:t>
            </a:r>
            <a:endParaRPr lang="en-US" sz="3600" b="1" i="1" u="sng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He </a:t>
            </a:r>
            <a:r>
              <a:rPr lang="en-US" sz="36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might </a:t>
            </a:r>
            <a:r>
              <a:rPr lang="en-US" sz="3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not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be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Korean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endParaRPr lang="en-US" sz="3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u="sng" spc="-15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modal </a:t>
            </a:r>
            <a:r>
              <a:rPr lang="en-US" sz="3600" b="1" i="1" spc="-15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+ be + </a:t>
            </a:r>
            <a:r>
              <a:rPr lang="en-US" sz="3600" b="1" i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description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algn="ctr"/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She </a:t>
            </a:r>
            <a:r>
              <a:rPr lang="en-US" sz="36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could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from Brazil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.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7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251</TotalTime>
  <Words>368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Smart Choice Level 4 </vt:lpstr>
      <vt:lpstr>Modals of Possibility</vt:lpstr>
      <vt:lpstr>Modals of Possibility</vt:lpstr>
      <vt:lpstr>Modals of Possibility</vt:lpstr>
      <vt:lpstr>Modals of Possibility</vt:lpstr>
      <vt:lpstr>Modals of Possibility</vt:lpstr>
      <vt:lpstr>PowerPoint Presentation</vt:lpstr>
      <vt:lpstr>PowerPoint Presentation</vt:lpstr>
      <vt:lpstr>Modals of Possibility</vt:lpstr>
      <vt:lpstr>Modals of Possibility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Choice Level 4</dc:title>
  <dc:creator>User</dc:creator>
  <cp:lastModifiedBy>User</cp:lastModifiedBy>
  <cp:revision>18</cp:revision>
  <dcterms:created xsi:type="dcterms:W3CDTF">2014-05-19T11:21:13Z</dcterms:created>
  <dcterms:modified xsi:type="dcterms:W3CDTF">2016-05-10T04:47:37Z</dcterms:modified>
</cp:coreProperties>
</file>