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0" r:id="rId4"/>
    <p:sldId id="271" r:id="rId5"/>
    <p:sldId id="257" r:id="rId6"/>
    <p:sldId id="258" r:id="rId7"/>
    <p:sldId id="259" r:id="rId8"/>
    <p:sldId id="269" r:id="rId9"/>
    <p:sldId id="265" r:id="rId10"/>
    <p:sldId id="264" r:id="rId11"/>
    <p:sldId id="268" r:id="rId12"/>
    <p:sldId id="26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738A5"/>
    <a:srgbClr val="1C1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0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7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2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0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2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6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3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9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1">
                <a:lumMod val="88000"/>
              </a:schemeClr>
            </a:gs>
            <a:gs pos="68000">
              <a:srgbClr val="0738A5">
                <a:lumMod val="56000"/>
              </a:srgbClr>
            </a:gs>
            <a:gs pos="100000">
              <a:schemeClr val="tx2">
                <a:lumMod val="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F913-F611-4994-BE77-F093F42F99E8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9F82B-43E0-4018-B494-988453B0B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0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jxugyZCfuw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c6GrbAJq7tM" TargetMode="External"/><Relationship Id="rId4" Type="http://schemas.openxmlformats.org/officeDocument/2006/relationships/hyperlink" Target="https://youtu.be/UhCepAAdOp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832"/>
            <a:ext cx="4800600" cy="711551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86600" y="0"/>
            <a:ext cx="1066800" cy="685800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269978"/>
            <a:ext cx="8641976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238805" cy="4800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>
            <a:hlinkClick r:id="rId3"/>
          </p:cNvPr>
          <p:cNvSpPr/>
          <p:nvPr/>
        </p:nvSpPr>
        <p:spPr>
          <a:xfrm>
            <a:off x="3460376" y="1981200"/>
            <a:ext cx="5410200" cy="4191000"/>
          </a:xfrm>
          <a:prstGeom prst="wedgeRoundRectCallout">
            <a:avLst>
              <a:gd name="adj1" fmla="val -63418"/>
              <a:gd name="adj2" fmla="val -2947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70617" y="2729243"/>
            <a:ext cx="4589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lgerian" pitchFamily="82" charset="0"/>
              </a:rPr>
              <a:t>https://</a:t>
            </a:r>
            <a:r>
              <a:rPr lang="en-US" sz="2000" dirty="0">
                <a:latin typeface="Algerian" pitchFamily="82" charset="0"/>
                <a:hlinkClick r:id="rId4"/>
              </a:rPr>
              <a:t>This is Me with 17 artists</a:t>
            </a:r>
            <a:endParaRPr lang="en-US" sz="20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8870" y="3245748"/>
            <a:ext cx="5173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Algerian" pitchFamily="82" charset="0"/>
                <a:hlinkClick r:id="rId5"/>
              </a:rPr>
              <a:t>Keala</a:t>
            </a:r>
            <a:r>
              <a:rPr lang="en-US" sz="1600" dirty="0">
                <a:latin typeface="Algerian" pitchFamily="82" charset="0"/>
                <a:hlinkClick r:id="rId5"/>
              </a:rPr>
              <a:t> Settle Live Performance at the Oscars</a:t>
            </a:r>
            <a:endParaRPr lang="en-US" sz="16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584" y="4085897"/>
            <a:ext cx="390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  <a:hlinkClick r:id="rId3"/>
              </a:rPr>
              <a:t>Lyrics Video</a:t>
            </a:r>
            <a:endParaRPr lang="en-US" sz="32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63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304800"/>
            <a:ext cx="5791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pc="300" dirty="0">
                <a:solidFill>
                  <a:schemeClr val="bg1"/>
                </a:solidFill>
                <a:latin typeface="Algerian" pitchFamily="82" charset="0"/>
              </a:rPr>
              <a:t>Golden Globe Winner!</a:t>
            </a:r>
          </a:p>
          <a:p>
            <a:endParaRPr lang="en-US" sz="2800" spc="300" dirty="0">
              <a:solidFill>
                <a:schemeClr val="bg1"/>
              </a:solidFill>
              <a:latin typeface="Algerian" pitchFamily="82" charset="0"/>
            </a:endParaRPr>
          </a:p>
          <a:p>
            <a:endParaRPr lang="en-US" sz="2800" spc="300" dirty="0">
              <a:solidFill>
                <a:schemeClr val="bg1"/>
              </a:solidFill>
              <a:latin typeface="Algerian" pitchFamily="82" charset="0"/>
            </a:endParaRPr>
          </a:p>
          <a:p>
            <a:pPr algn="ctr"/>
            <a:r>
              <a:rPr lang="en-US" sz="4800" spc="300" dirty="0">
                <a:solidFill>
                  <a:schemeClr val="bg1"/>
                </a:solidFill>
                <a:latin typeface="Algerian" pitchFamily="82" charset="0"/>
              </a:rPr>
              <a:t>“</a:t>
            </a:r>
            <a:r>
              <a:rPr lang="en-US" sz="8000" spc="300" dirty="0">
                <a:solidFill>
                  <a:schemeClr val="bg1"/>
                </a:solidFill>
                <a:latin typeface="Algerian" pitchFamily="82" charset="0"/>
              </a:rPr>
              <a:t>T</a:t>
            </a:r>
            <a:r>
              <a:rPr lang="en-US" sz="4800" spc="300" dirty="0">
                <a:solidFill>
                  <a:schemeClr val="bg1"/>
                </a:solidFill>
                <a:latin typeface="Algerian" pitchFamily="82" charset="0"/>
              </a:rPr>
              <a:t>his is </a:t>
            </a:r>
            <a:r>
              <a:rPr lang="en-US" sz="7200" spc="300" dirty="0">
                <a:solidFill>
                  <a:schemeClr val="bg1"/>
                </a:solidFill>
                <a:latin typeface="Algerian" pitchFamily="82" charset="0"/>
              </a:rPr>
              <a:t>M</a:t>
            </a:r>
            <a:r>
              <a:rPr lang="en-US" sz="4800" spc="300" dirty="0">
                <a:solidFill>
                  <a:schemeClr val="bg1"/>
                </a:solidFill>
                <a:latin typeface="Algerian" pitchFamily="82" charset="0"/>
              </a:rPr>
              <a:t>e”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269978"/>
            <a:ext cx="8641976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86478"/>
            <a:ext cx="3200400" cy="32004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88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2436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0" dirty="0">
                <a:solidFill>
                  <a:schemeClr val="bg1"/>
                </a:solidFill>
                <a:latin typeface="Algerian" pitchFamily="82" charset="0"/>
              </a:rPr>
              <a:t>W</a:t>
            </a:r>
            <a:r>
              <a:rPr lang="en-US" sz="4800" spc="300" dirty="0">
                <a:solidFill>
                  <a:schemeClr val="bg1"/>
                </a:solidFill>
                <a:latin typeface="Algerian" pitchFamily="82" charset="0"/>
              </a:rPr>
              <a:t>ant to Know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269978"/>
            <a:ext cx="8641976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238805" cy="4800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460376" y="1981200"/>
            <a:ext cx="5410200" cy="4191000"/>
          </a:xfrm>
          <a:prstGeom prst="wedgeRoundRectCallout">
            <a:avLst>
              <a:gd name="adj1" fmla="val -63418"/>
              <a:gd name="adj2" fmla="val -29479"/>
              <a:gd name="adj3" fmla="val 16667"/>
            </a:avLst>
          </a:prstGeom>
          <a:solidFill>
            <a:srgbClr val="6600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7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238805" cy="4800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460376" y="1524000"/>
            <a:ext cx="5410200" cy="5105400"/>
          </a:xfrm>
          <a:prstGeom prst="wedgeRoundRectCallout">
            <a:avLst>
              <a:gd name="adj1" fmla="val -63418"/>
              <a:gd name="adj2" fmla="val -29479"/>
              <a:gd name="adj3" fmla="val 16667"/>
            </a:avLst>
          </a:prstGeom>
          <a:solidFill>
            <a:srgbClr val="6600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2436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0" dirty="0">
                <a:solidFill>
                  <a:schemeClr val="bg1"/>
                </a:solidFill>
                <a:latin typeface="Algerian" pitchFamily="82" charset="0"/>
              </a:rPr>
              <a:t>D</a:t>
            </a:r>
            <a:r>
              <a:rPr lang="en-US" sz="4800" spc="300" dirty="0">
                <a:solidFill>
                  <a:schemeClr val="bg1"/>
                </a:solidFill>
                <a:latin typeface="Algerian" pitchFamily="82" charset="0"/>
              </a:rPr>
              <a:t>iscussion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269978"/>
            <a:ext cx="8641976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7692" y="2057400"/>
            <a:ext cx="5219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1.What is 1 major theme you saw in the movie, and where did you see it? </a:t>
            </a:r>
          </a:p>
          <a:p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2. What was your favorite song? Tell about the scene, main singers, costumes, and why is your favorite.</a:t>
            </a:r>
          </a:p>
          <a:p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3. Share your favorite quote. Who says it? Why is it your favorite? Your favorite Quote </a:t>
            </a:r>
          </a:p>
          <a:p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4. Who is your favorite character? Include a description and important scene he/she is in, and why he/she is your </a:t>
            </a:r>
          </a:p>
          <a:p>
            <a:endParaRPr lang="en-US" dirty="0">
              <a:solidFill>
                <a:schemeClr val="bg1"/>
              </a:solidFill>
              <a:latin typeface="Maiandra GD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5. What Impacted you from this movie?</a:t>
            </a:r>
          </a:p>
        </p:txBody>
      </p:sp>
    </p:spTree>
    <p:extLst>
      <p:ext uri="{BB962C8B-B14F-4D97-AF65-F5344CB8AC3E}">
        <p14:creationId xmlns:p14="http://schemas.microsoft.com/office/powerpoint/2010/main" val="2228686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3238805" cy="4800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1708308"/>
            <a:ext cx="4648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What is a dream that you have?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Have you ever heard of or watched the movie “The Greatest Showman”? If so, what have your heard or what did you think of it?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Berlin Sans FB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What do you know about the genre of movies called “Musicals”?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3F2FD-1190-4B5B-B2FF-D719D1E23D85}"/>
              </a:ext>
            </a:extLst>
          </p:cNvPr>
          <p:cNvSpPr txBox="1"/>
          <p:nvPr/>
        </p:nvSpPr>
        <p:spPr>
          <a:xfrm>
            <a:off x="1314451" y="38354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0" dirty="0">
                <a:solidFill>
                  <a:schemeClr val="bg1"/>
                </a:solidFill>
                <a:latin typeface="Algerian" pitchFamily="82" charset="0"/>
              </a:rPr>
              <a:t>D</a:t>
            </a:r>
            <a:r>
              <a:rPr lang="en-US" sz="4800" spc="300" dirty="0">
                <a:solidFill>
                  <a:schemeClr val="bg1"/>
                </a:solidFill>
                <a:latin typeface="Algerian" pitchFamily="82" charset="0"/>
              </a:rPr>
              <a:t>iscussion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F48C7D-A2D5-4233-B913-BB8ADF82EC9E}"/>
              </a:ext>
            </a:extLst>
          </p:cNvPr>
          <p:cNvCxnSpPr/>
          <p:nvPr/>
        </p:nvCxnSpPr>
        <p:spPr>
          <a:xfrm>
            <a:off x="228600" y="1269978"/>
            <a:ext cx="8641976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231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238805" cy="4800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460376" y="1524000"/>
            <a:ext cx="5410200" cy="5105400"/>
          </a:xfrm>
          <a:prstGeom prst="wedgeRoundRectCallout">
            <a:avLst>
              <a:gd name="adj1" fmla="val -63418"/>
              <a:gd name="adj2" fmla="val -29479"/>
              <a:gd name="adj3" fmla="val 16667"/>
            </a:avLst>
          </a:prstGeom>
          <a:solidFill>
            <a:srgbClr val="6600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2436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0" dirty="0" err="1">
                <a:solidFill>
                  <a:schemeClr val="bg1"/>
                </a:solidFill>
                <a:latin typeface="Algerian" pitchFamily="82" charset="0"/>
              </a:rPr>
              <a:t>d</a:t>
            </a:r>
            <a:r>
              <a:rPr lang="en-US" sz="4800" spc="300" dirty="0" err="1">
                <a:solidFill>
                  <a:schemeClr val="bg1"/>
                </a:solidFill>
                <a:latin typeface="Algerian" pitchFamily="82" charset="0"/>
              </a:rPr>
              <a:t>EFINITION</a:t>
            </a:r>
            <a:endParaRPr lang="en-US" sz="4800" spc="300" dirty="0">
              <a:solidFill>
                <a:schemeClr val="bg1"/>
              </a:solidFill>
              <a:latin typeface="Algerian" pitchFamily="8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269978"/>
            <a:ext cx="8641976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87692" y="2057400"/>
            <a:ext cx="4922908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solidFill>
                  <a:schemeClr val="bg1"/>
                </a:solidFill>
                <a:latin typeface="Candara" pitchFamily="34" charset="0"/>
              </a:rPr>
              <a:t>A QUICK DEFINITION FOR MUSICAL FILMS</a:t>
            </a:r>
            <a:endParaRPr lang="en-US" cap="all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“An internationally popular film genre, featuring music, song, and dance in varying combinations, often intertwined with a romance plot with a happy ending. </a:t>
            </a:r>
          </a:p>
          <a:p>
            <a:endParaRPr lang="en-US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Film versions of operas and stage musicals made in the silent era were usually screened with live musical accompaniment, often as part of theatrical entertainments featuring musical acts. </a:t>
            </a:r>
          </a:p>
          <a:p>
            <a:endParaRPr lang="en-US" dirty="0">
              <a:solidFill>
                <a:schemeClr val="bg1"/>
              </a:solidFill>
              <a:latin typeface="Candara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ndara" pitchFamily="34" charset="0"/>
              </a:rPr>
              <a:t>Some scholars contend that it was the popularity of these shows with audiences that prompted the development of  synchronized sound after the mid 1920s.” </a:t>
            </a:r>
            <a:r>
              <a:rPr lang="en-US" sz="1200" dirty="0">
                <a:solidFill>
                  <a:schemeClr val="bg1"/>
                </a:solidFill>
                <a:latin typeface="Candara" pitchFamily="34" charset="0"/>
              </a:rPr>
              <a:t>– Film Studies website</a:t>
            </a:r>
          </a:p>
          <a:p>
            <a:pPr algn="r"/>
            <a:r>
              <a:rPr lang="en-US" sz="1050" dirty="0">
                <a:solidFill>
                  <a:schemeClr val="bg1"/>
                </a:solidFill>
              </a:rPr>
              <a:t>https://researchguides.dartmouth.edu/filmgenres/musicals</a:t>
            </a:r>
          </a:p>
        </p:txBody>
      </p:sp>
    </p:spTree>
    <p:extLst>
      <p:ext uri="{BB962C8B-B14F-4D97-AF65-F5344CB8AC3E}">
        <p14:creationId xmlns:p14="http://schemas.microsoft.com/office/powerpoint/2010/main" val="401557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124361"/>
            <a:ext cx="571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0" dirty="0">
                <a:solidFill>
                  <a:schemeClr val="bg1"/>
                </a:solidFill>
                <a:latin typeface="Algerian" pitchFamily="82" charset="0"/>
              </a:rPr>
              <a:t>L</a:t>
            </a:r>
            <a:r>
              <a:rPr lang="en-US" sz="4800" spc="300" dirty="0">
                <a:solidFill>
                  <a:schemeClr val="bg1"/>
                </a:solidFill>
                <a:latin typeface="Algerian" pitchFamily="82" charset="0"/>
              </a:rPr>
              <a:t>et’s </a:t>
            </a:r>
            <a:r>
              <a:rPr lang="en-US" sz="4800" spc="300">
                <a:solidFill>
                  <a:schemeClr val="bg1"/>
                </a:solidFill>
                <a:latin typeface="Algerian" pitchFamily="82" charset="0"/>
              </a:rPr>
              <a:t>Begin!</a:t>
            </a:r>
            <a:endParaRPr lang="en-US" sz="4800" spc="300" dirty="0">
              <a:solidFill>
                <a:schemeClr val="bg1"/>
              </a:solidFill>
              <a:latin typeface="Algerian" pitchFamily="8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269978"/>
            <a:ext cx="8641976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3238805" cy="4800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3460376" y="1981200"/>
            <a:ext cx="5410200" cy="4191000"/>
          </a:xfrm>
          <a:prstGeom prst="wedgeRoundRectCallout">
            <a:avLst>
              <a:gd name="adj1" fmla="val -63418"/>
              <a:gd name="adj2" fmla="val -29479"/>
              <a:gd name="adj3" fmla="val 16667"/>
            </a:avLst>
          </a:prstGeom>
          <a:solidFill>
            <a:srgbClr val="660033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6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t="15322" r="39394" b="13308"/>
          <a:stretch/>
        </p:blipFill>
        <p:spPr bwMode="auto">
          <a:xfrm>
            <a:off x="3086405" y="533400"/>
            <a:ext cx="5815211" cy="57994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55331"/>
            <a:ext cx="3238805" cy="4800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8BFB5-BF73-4089-86A8-4D9B7478DE54}"/>
              </a:ext>
            </a:extLst>
          </p:cNvPr>
          <p:cNvSpPr txBox="1"/>
          <p:nvPr/>
        </p:nvSpPr>
        <p:spPr>
          <a:xfrm>
            <a:off x="1066800" y="-182639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0" dirty="0" err="1">
                <a:solidFill>
                  <a:schemeClr val="bg1"/>
                </a:solidFill>
                <a:latin typeface="Algerian" pitchFamily="82" charset="0"/>
              </a:rPr>
              <a:t>c</a:t>
            </a:r>
            <a:r>
              <a:rPr lang="en-US" sz="4800" spc="300" dirty="0" err="1">
                <a:solidFill>
                  <a:schemeClr val="bg1"/>
                </a:solidFill>
                <a:latin typeface="Algerian" pitchFamily="82" charset="0"/>
              </a:rPr>
              <a:t>AST</a:t>
            </a:r>
            <a:endParaRPr lang="en-US" sz="4800" spc="3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15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1" t="15515" r="39636" b="12533"/>
          <a:stretch/>
        </p:blipFill>
        <p:spPr bwMode="auto">
          <a:xfrm>
            <a:off x="3053275" y="346392"/>
            <a:ext cx="5935287" cy="6168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55331"/>
            <a:ext cx="3238805" cy="4800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3FC6D4-14DC-4D4F-AC49-BA94064FCBCF}"/>
              </a:ext>
            </a:extLst>
          </p:cNvPr>
          <p:cNvSpPr txBox="1"/>
          <p:nvPr/>
        </p:nvSpPr>
        <p:spPr>
          <a:xfrm>
            <a:off x="1066800" y="-182639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0" dirty="0" err="1">
                <a:solidFill>
                  <a:schemeClr val="bg1"/>
                </a:solidFill>
                <a:latin typeface="Algerian" pitchFamily="82" charset="0"/>
              </a:rPr>
              <a:t>c</a:t>
            </a:r>
            <a:r>
              <a:rPr lang="en-US" sz="4800" spc="300" dirty="0" err="1">
                <a:solidFill>
                  <a:schemeClr val="bg1"/>
                </a:solidFill>
                <a:latin typeface="Algerian" pitchFamily="82" charset="0"/>
              </a:rPr>
              <a:t>AST</a:t>
            </a:r>
            <a:endParaRPr lang="en-US" sz="4800" spc="3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3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12967" r="40000" b="13622"/>
          <a:stretch/>
        </p:blipFill>
        <p:spPr bwMode="auto">
          <a:xfrm>
            <a:off x="2971800" y="283802"/>
            <a:ext cx="5952566" cy="6293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830"/>
            <a:ext cx="10668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55331"/>
            <a:ext cx="3238805" cy="480060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E7C980-7816-4F5E-9461-244B21C204A6}"/>
              </a:ext>
            </a:extLst>
          </p:cNvPr>
          <p:cNvSpPr txBox="1"/>
          <p:nvPr/>
        </p:nvSpPr>
        <p:spPr>
          <a:xfrm>
            <a:off x="1066800" y="-182639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pc="300" dirty="0" err="1">
                <a:solidFill>
                  <a:schemeClr val="bg1"/>
                </a:solidFill>
                <a:latin typeface="Algerian" pitchFamily="82" charset="0"/>
              </a:rPr>
              <a:t>c</a:t>
            </a:r>
            <a:r>
              <a:rPr lang="en-US" sz="4800" spc="300" dirty="0" err="1">
                <a:solidFill>
                  <a:schemeClr val="bg1"/>
                </a:solidFill>
                <a:latin typeface="Algerian" pitchFamily="82" charset="0"/>
              </a:rPr>
              <a:t>AST</a:t>
            </a:r>
            <a:endParaRPr lang="en-US" sz="4800" spc="3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1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830"/>
            <a:ext cx="76962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1269978"/>
            <a:ext cx="8641976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7" t="14160" r="14137" b="4184"/>
          <a:stretch/>
        </p:blipFill>
        <p:spPr bwMode="auto">
          <a:xfrm>
            <a:off x="1371600" y="152400"/>
            <a:ext cx="6360640" cy="6629399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786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2830"/>
            <a:ext cx="7696200" cy="6855169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1269978"/>
            <a:ext cx="8641976" cy="0"/>
          </a:xfrm>
          <a:prstGeom prst="line">
            <a:avLst/>
          </a:prstGeom>
          <a:ln w="57150">
            <a:solidFill>
              <a:srgbClr val="66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27586" r="36437" b="28276"/>
          <a:stretch/>
        </p:blipFill>
        <p:spPr bwMode="auto">
          <a:xfrm>
            <a:off x="283702" y="1295400"/>
            <a:ext cx="8531772" cy="419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60664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217</Words>
  <Application>Microsoft Office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Berlin Sans FB</vt:lpstr>
      <vt:lpstr>Calibri</vt:lpstr>
      <vt:lpstr>Candara</vt:lpstr>
      <vt:lpstr>Maiandra GD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14</cp:revision>
  <dcterms:created xsi:type="dcterms:W3CDTF">2018-11-07T07:46:27Z</dcterms:created>
  <dcterms:modified xsi:type="dcterms:W3CDTF">2019-05-13T01:05:43Z</dcterms:modified>
</cp:coreProperties>
</file>