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7" r:id="rId2"/>
    <p:sldId id="259" r:id="rId3"/>
    <p:sldId id="289" r:id="rId4"/>
    <p:sldId id="290" r:id="rId5"/>
    <p:sldId id="291" r:id="rId6"/>
    <p:sldId id="292" r:id="rId7"/>
    <p:sldId id="293" r:id="rId8"/>
    <p:sldId id="294" r:id="rId9"/>
    <p:sldId id="295" r:id="rId10"/>
    <p:sldId id="296" r:id="rId11"/>
    <p:sldId id="297" r:id="rId12"/>
    <p:sldId id="298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9966FF"/>
    <a:srgbClr val="FFD13F"/>
    <a:srgbClr val="FF9933"/>
    <a:srgbClr val="FFFF99"/>
    <a:srgbClr val="F5AA23"/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8" d="100"/>
          <a:sy n="78" d="100"/>
        </p:scale>
        <p:origin x="-1008" y="-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484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B54D-AF0B-41C4-A0F5-05E2B2EC73D0}" type="datetimeFigureOut">
              <a:rPr lang="en-US" smtClean="0">
                <a:solidFill>
                  <a:srgbClr val="242852"/>
                </a:solidFill>
              </a:rPr>
              <a:pPr/>
              <a:t>6/8/2014</a:t>
            </a:fld>
            <a:endParaRPr lang="en-US">
              <a:solidFill>
                <a:srgbClr val="242852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42852"/>
              </a:solidFill>
            </a:endParaRP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8702AC5-A15D-4780-9FA7-9B2648E8E3CC}" type="slidenum">
              <a:rPr lang="en-US" smtClean="0">
                <a:solidFill>
                  <a:srgbClr val="242852"/>
                </a:solidFill>
              </a:rPr>
              <a:pPr/>
              <a:t>‹#›</a:t>
            </a:fld>
            <a:endParaRPr lang="en-US">
              <a:solidFill>
                <a:srgbClr val="242852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B54D-AF0B-41C4-A0F5-05E2B2EC73D0}" type="datetimeFigureOut">
              <a:rPr lang="en-US" smtClean="0">
                <a:solidFill>
                  <a:srgbClr val="242852"/>
                </a:solidFill>
              </a:rPr>
              <a:pPr/>
              <a:t>6/8/2014</a:t>
            </a:fld>
            <a:endParaRPr lang="en-US">
              <a:solidFill>
                <a:srgbClr val="24285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4285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02AC5-A15D-4780-9FA7-9B2648E8E3CC}" type="slidenum">
              <a:rPr lang="en-US" smtClean="0">
                <a:solidFill>
                  <a:srgbClr val="242852"/>
                </a:solidFill>
              </a:rPr>
              <a:pPr/>
              <a:t>‹#›</a:t>
            </a:fld>
            <a:endParaRPr lang="en-US">
              <a:solidFill>
                <a:srgbClr val="242852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18702AC5-A15D-4780-9FA7-9B2648E8E3CC}" type="slidenum">
              <a:rPr lang="en-US" smtClean="0">
                <a:solidFill>
                  <a:srgbClr val="242852"/>
                </a:solidFill>
              </a:rPr>
              <a:pPr/>
              <a:t>‹#›</a:t>
            </a:fld>
            <a:endParaRPr lang="en-US">
              <a:solidFill>
                <a:srgbClr val="242852"/>
              </a:solidFill>
            </a:endParaRP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B54D-AF0B-41C4-A0F5-05E2B2EC73D0}" type="datetimeFigureOut">
              <a:rPr lang="en-US" smtClean="0">
                <a:solidFill>
                  <a:srgbClr val="242852"/>
                </a:solidFill>
              </a:rPr>
              <a:pPr/>
              <a:t>6/8/2014</a:t>
            </a:fld>
            <a:endParaRPr lang="en-US">
              <a:solidFill>
                <a:srgbClr val="24285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42852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B54D-AF0B-41C4-A0F5-05E2B2EC73D0}" type="datetimeFigureOut">
              <a:rPr lang="en-US" smtClean="0">
                <a:solidFill>
                  <a:srgbClr val="242852"/>
                </a:solidFill>
              </a:rPr>
              <a:pPr/>
              <a:t>6/8/2014</a:t>
            </a:fld>
            <a:endParaRPr lang="en-US">
              <a:solidFill>
                <a:srgbClr val="24285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4285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18702AC5-A15D-4780-9FA7-9B2648E8E3CC}" type="slidenum">
              <a:rPr lang="en-US" smtClean="0">
                <a:solidFill>
                  <a:srgbClr val="242852"/>
                </a:solidFill>
              </a:rPr>
              <a:pPr/>
              <a:t>‹#›</a:t>
            </a:fld>
            <a:endParaRPr lang="en-US">
              <a:solidFill>
                <a:srgbClr val="242852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42852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B54D-AF0B-41C4-A0F5-05E2B2EC73D0}" type="datetimeFigureOut">
              <a:rPr lang="en-US" smtClean="0">
                <a:solidFill>
                  <a:srgbClr val="242852"/>
                </a:solidFill>
              </a:rPr>
              <a:pPr/>
              <a:t>6/8/2014</a:t>
            </a:fld>
            <a:endParaRPr lang="en-US">
              <a:solidFill>
                <a:srgbClr val="242852"/>
              </a:solidFill>
            </a:endParaRP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8702AC5-A15D-4780-9FA7-9B2648E8E3CC}" type="slidenum">
              <a:rPr lang="en-US" smtClean="0">
                <a:solidFill>
                  <a:srgbClr val="242852"/>
                </a:solidFill>
              </a:rPr>
              <a:pPr/>
              <a:t>‹#›</a:t>
            </a:fld>
            <a:endParaRPr lang="en-US">
              <a:solidFill>
                <a:srgbClr val="24285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1661B54D-AF0B-41C4-A0F5-05E2B2EC73D0}" type="datetimeFigureOut">
              <a:rPr lang="en-US" smtClean="0">
                <a:solidFill>
                  <a:srgbClr val="242852"/>
                </a:solidFill>
              </a:rPr>
              <a:pPr/>
              <a:t>6/8/2014</a:t>
            </a:fld>
            <a:endParaRPr lang="en-US">
              <a:solidFill>
                <a:srgbClr val="242852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4285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02AC5-A15D-4780-9FA7-9B2648E8E3CC}" type="slidenum">
              <a:rPr lang="en-US" smtClean="0">
                <a:solidFill>
                  <a:srgbClr val="242852"/>
                </a:solidFill>
              </a:rPr>
              <a:pPr/>
              <a:t>‹#›</a:t>
            </a:fld>
            <a:endParaRPr lang="en-US">
              <a:solidFill>
                <a:srgbClr val="242852"/>
              </a:solidFill>
            </a:endParaRP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B54D-AF0B-41C4-A0F5-05E2B2EC73D0}" type="datetimeFigureOut">
              <a:rPr lang="en-US" smtClean="0">
                <a:solidFill>
                  <a:srgbClr val="242852"/>
                </a:solidFill>
              </a:rPr>
              <a:pPr/>
              <a:t>6/8/2014</a:t>
            </a:fld>
            <a:endParaRPr lang="en-US">
              <a:solidFill>
                <a:srgbClr val="242852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>
              <a:solidFill>
                <a:srgbClr val="242852"/>
              </a:solidFill>
            </a:endParaRPr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18702AC5-A15D-4780-9FA7-9B2648E8E3CC}" type="slidenum">
              <a:rPr lang="en-US" smtClean="0">
                <a:solidFill>
                  <a:srgbClr val="242852"/>
                </a:solidFill>
              </a:rPr>
              <a:pPr/>
              <a:t>‹#›</a:t>
            </a:fld>
            <a:endParaRPr lang="en-US">
              <a:solidFill>
                <a:srgbClr val="242852"/>
              </a:solidFill>
            </a:endParaRPr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B54D-AF0B-41C4-A0F5-05E2B2EC73D0}" type="datetimeFigureOut">
              <a:rPr lang="en-US" smtClean="0">
                <a:solidFill>
                  <a:srgbClr val="242852"/>
                </a:solidFill>
              </a:rPr>
              <a:pPr/>
              <a:t>6/8/2014</a:t>
            </a:fld>
            <a:endParaRPr lang="en-US">
              <a:solidFill>
                <a:srgbClr val="24285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4285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18702AC5-A15D-4780-9FA7-9B2648E8E3CC}" type="slidenum">
              <a:rPr lang="en-US" smtClean="0">
                <a:solidFill>
                  <a:srgbClr val="242852"/>
                </a:solidFill>
              </a:rPr>
              <a:pPr/>
              <a:t>‹#›</a:t>
            </a:fld>
            <a:endParaRPr lang="en-US">
              <a:solidFill>
                <a:srgbClr val="242852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B54D-AF0B-41C4-A0F5-05E2B2EC73D0}" type="datetimeFigureOut">
              <a:rPr lang="en-US" smtClean="0">
                <a:solidFill>
                  <a:srgbClr val="242852"/>
                </a:solidFill>
              </a:rPr>
              <a:pPr/>
              <a:t>6/8/2014</a:t>
            </a:fld>
            <a:endParaRPr lang="en-US">
              <a:solidFill>
                <a:srgbClr val="24285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4285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8702AC5-A15D-4780-9FA7-9B2648E8E3CC}" type="slidenum">
              <a:rPr lang="en-US" smtClean="0">
                <a:solidFill>
                  <a:srgbClr val="242852"/>
                </a:solidFill>
              </a:rPr>
              <a:pPr/>
              <a:t>‹#›</a:t>
            </a:fld>
            <a:endParaRPr lang="en-US">
              <a:solidFill>
                <a:srgbClr val="242852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8702AC5-A15D-4780-9FA7-9B2648E8E3CC}" type="slidenum">
              <a:rPr lang="en-US" smtClean="0">
                <a:solidFill>
                  <a:srgbClr val="242852"/>
                </a:solidFill>
              </a:rPr>
              <a:pPr/>
              <a:t>‹#›</a:t>
            </a:fld>
            <a:endParaRPr lang="en-US">
              <a:solidFill>
                <a:srgbClr val="242852"/>
              </a:solidFill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B54D-AF0B-41C4-A0F5-05E2B2EC73D0}" type="datetimeFigureOut">
              <a:rPr lang="en-US" smtClean="0">
                <a:solidFill>
                  <a:srgbClr val="242852"/>
                </a:solidFill>
              </a:rPr>
              <a:pPr/>
              <a:t>6/8/2014</a:t>
            </a:fld>
            <a:endParaRPr lang="en-US">
              <a:solidFill>
                <a:srgbClr val="242852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>
              <a:solidFill>
                <a:srgbClr val="242852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18702AC5-A15D-4780-9FA7-9B2648E8E3CC}" type="slidenum">
              <a:rPr lang="en-US" smtClean="0">
                <a:solidFill>
                  <a:srgbClr val="242852"/>
                </a:solidFill>
              </a:rPr>
              <a:pPr/>
              <a:t>‹#›</a:t>
            </a:fld>
            <a:endParaRPr lang="en-US">
              <a:solidFill>
                <a:srgbClr val="24285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1661B54D-AF0B-41C4-A0F5-05E2B2EC73D0}" type="datetimeFigureOut">
              <a:rPr lang="en-US" smtClean="0">
                <a:solidFill>
                  <a:srgbClr val="242852"/>
                </a:solidFill>
              </a:rPr>
              <a:pPr/>
              <a:t>6/8/2014</a:t>
            </a:fld>
            <a:endParaRPr lang="en-US">
              <a:solidFill>
                <a:srgbClr val="242852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>
              <a:solidFill>
                <a:srgbClr val="242852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1661B54D-AF0B-41C4-A0F5-05E2B2EC73D0}" type="datetimeFigureOut">
              <a:rPr lang="en-US" smtClean="0">
                <a:solidFill>
                  <a:srgbClr val="242852"/>
                </a:solidFill>
              </a:rPr>
              <a:pPr/>
              <a:t>6/8/2014</a:t>
            </a:fld>
            <a:endParaRPr lang="en-US">
              <a:solidFill>
                <a:srgbClr val="24285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>
              <a:solidFill>
                <a:srgbClr val="242852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8702AC5-A15D-4780-9FA7-9B2648E8E3CC}" type="slidenum">
              <a:rPr lang="en-US" smtClean="0">
                <a:solidFill>
                  <a:srgbClr val="242852"/>
                </a:solidFill>
              </a:rPr>
              <a:pPr/>
              <a:t>‹#›</a:t>
            </a:fld>
            <a:endParaRPr lang="en-US">
              <a:solidFill>
                <a:srgbClr val="242852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93069" y="1219200"/>
            <a:ext cx="67818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Level 4 : 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Unit 12</a:t>
            </a:r>
            <a:endParaRPr lang="en-US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89501" y="2819400"/>
            <a:ext cx="758893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9000" cmpd="sng">
                  <a:solidFill>
                    <a:schemeClr val="bg2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BrushScript BT" pitchFamily="2" charset="0"/>
              </a:rPr>
              <a:t>Grammar:</a:t>
            </a:r>
            <a:r>
              <a:rPr lang="en-US" sz="4800" b="1" dirty="0">
                <a:ln w="9000" cmpd="sng">
                  <a:solidFill>
                    <a:schemeClr val="bg2">
                      <a:lumMod val="7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smtClean="0">
                <a:ln w="9000" cmpd="sng">
                  <a:solidFill>
                    <a:schemeClr val="bg2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If</a:t>
            </a:r>
            <a:r>
              <a:rPr lang="en-US" sz="3600" b="1" dirty="0" smtClean="0">
                <a:ln w="9000" cmpd="sng">
                  <a:solidFill>
                    <a:schemeClr val="bg2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 clauses with modals</a:t>
            </a:r>
            <a:endParaRPr lang="en-US" sz="3600" b="1" dirty="0">
              <a:ln w="9000" cmpd="sng">
                <a:solidFill>
                  <a:schemeClr val="bg2">
                    <a:lumMod val="75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BrushScript BT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22788" y="3773092"/>
            <a:ext cx="5791200" cy="83099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9000" cmpd="sng">
                  <a:solidFill>
                    <a:schemeClr val="bg2">
                      <a:lumMod val="7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Arial Rounded MT Bold" pitchFamily="34" charset="0"/>
                <a:cs typeface="Arial" pitchFamily="34" charset="0"/>
              </a:rPr>
              <a:t>Statements</a:t>
            </a:r>
            <a:endParaRPr lang="en-US" sz="4400" b="1" dirty="0">
              <a:ln w="9000" cmpd="sng">
                <a:solidFill>
                  <a:schemeClr val="bg2">
                    <a:lumMod val="7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Arial Rounded MT Bold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636643" y="4343400"/>
            <a:ext cx="5791200" cy="83099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4800" b="1" dirty="0" smtClean="0">
                <a:ln w="9000" cmpd="sng">
                  <a:solidFill>
                    <a:schemeClr val="bg2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Arial Rounded MT Bold" pitchFamily="34" charset="0"/>
                <a:cs typeface="Arial" pitchFamily="34" charset="0"/>
              </a:rPr>
              <a:t>Yes/</a:t>
            </a:r>
            <a:r>
              <a:rPr lang="en-US" sz="4800" b="1" dirty="0" err="1" smtClean="0">
                <a:ln w="9000" cmpd="sng">
                  <a:solidFill>
                    <a:schemeClr val="bg2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Arial Rounded MT Bold" pitchFamily="34" charset="0"/>
                <a:cs typeface="Arial" pitchFamily="34" charset="0"/>
              </a:rPr>
              <a:t>No</a:t>
            </a:r>
            <a:r>
              <a:rPr lang="en-US" sz="4800" b="1" dirty="0" err="1" smtClean="0">
                <a:ln w="9000" cmpd="sng">
                  <a:solidFill>
                    <a:schemeClr val="bg2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Arial Rounded MT Bold" pitchFamily="34" charset="0"/>
                <a:cs typeface="Arial" pitchFamily="34" charset="0"/>
              </a:rPr>
              <a:t>Questions</a:t>
            </a:r>
            <a:endParaRPr lang="en-US" sz="4800" dirty="0">
              <a:solidFill>
                <a:schemeClr val="accent6">
                  <a:lumMod val="50000"/>
                </a:schemeClr>
              </a:solidFill>
              <a:latin typeface="Arial Rounded MT Bold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676400" y="5029200"/>
            <a:ext cx="5791200" cy="83099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4800" b="1" dirty="0" err="1" smtClean="0">
                <a:ln w="9000" cmpd="sng">
                  <a:solidFill>
                    <a:schemeClr val="bg2">
                      <a:lumMod val="7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Arial Rounded MT Bold" pitchFamily="34" charset="0"/>
                <a:cs typeface="Arial" pitchFamily="34" charset="0"/>
              </a:rPr>
              <a:t>Wh~</a:t>
            </a:r>
            <a:r>
              <a:rPr lang="en-US" sz="4800" b="1" dirty="0" err="1" smtClean="0">
                <a:ln w="9000" cmpd="sng">
                  <a:solidFill>
                    <a:schemeClr val="bg2">
                      <a:lumMod val="7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Arial Rounded MT Bold" pitchFamily="34" charset="0"/>
                <a:cs typeface="Arial" pitchFamily="34" charset="0"/>
              </a:rPr>
              <a:t>Questions</a:t>
            </a:r>
            <a:endParaRPr lang="en-US" sz="4800" dirty="0">
              <a:solidFill>
                <a:srgbClr val="7030A0"/>
              </a:solidFill>
              <a:latin typeface="Arial Rounded MT Bold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3984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533400"/>
            <a:ext cx="8686800" cy="124649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  <a:cs typeface="Arial" pitchFamily="34" charset="0"/>
              </a:rPr>
              <a:t>We can use affirmative or negative verbs </a:t>
            </a:r>
          </a:p>
          <a:p>
            <a:pPr algn="ctr"/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  <a:cs typeface="Arial" pitchFamily="34" charset="0"/>
              </a:rPr>
              <a:t>in one clause or both clauses.</a:t>
            </a:r>
          </a:p>
          <a:p>
            <a:r>
              <a:rPr lang="en-US" sz="1050" b="1" dirty="0" smtClean="0">
                <a:solidFill>
                  <a:schemeClr val="tx1"/>
                </a:solidFill>
                <a:latin typeface="Arial Rounded MT Bold" pitchFamily="34" charset="0"/>
                <a:cs typeface="Arial" pitchFamily="34" charset="0"/>
              </a:rPr>
              <a:t> </a:t>
            </a:r>
            <a:endParaRPr lang="en-US" sz="7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52613" y="6412468"/>
            <a:ext cx="5638800" cy="293132"/>
          </a:xfrm>
          <a:prstGeom prst="rect">
            <a:avLst/>
          </a:prstGeom>
          <a:noFill/>
        </p:spPr>
        <p:txBody>
          <a:bodyPr wrap="none">
            <a:prstTxWarp prst="textDoubleWave1">
              <a:avLst/>
            </a:prstTxWarp>
            <a:spAutoFit/>
          </a:bodyPr>
          <a:lstStyle/>
          <a:p>
            <a:pPr algn="ctr"/>
            <a:r>
              <a:rPr lang="en-US" sz="900" b="1" dirty="0" smtClean="0">
                <a:ln w="9000" cmpd="sng">
                  <a:noFill/>
                  <a:prstDash val="solid"/>
                </a:ln>
                <a:solidFill>
                  <a:schemeClr val="bg2">
                    <a:lumMod val="9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ial Rounded MT Bold" pitchFamily="34" charset="0"/>
                <a:cs typeface="Arial" pitchFamily="34" charset="0"/>
              </a:rPr>
              <a:t>I</a:t>
            </a:r>
            <a:r>
              <a:rPr lang="en-US" sz="900" dirty="0" smtClean="0">
                <a:ln w="9000" cmpd="sng">
                  <a:noFill/>
                  <a:prstDash val="solid"/>
                </a:ln>
                <a:solidFill>
                  <a:schemeClr val="bg2">
                    <a:lumMod val="9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ial Rounded MT Bold" pitchFamily="34" charset="0"/>
                <a:cs typeface="Arial" pitchFamily="34" charset="0"/>
              </a:rPr>
              <a:t>f clauses with modals: statements and questions</a:t>
            </a:r>
            <a:endParaRPr lang="en-US" sz="900" dirty="0">
              <a:ln w="9000" cmpd="sng">
                <a:noFill/>
                <a:prstDash val="solid"/>
              </a:ln>
              <a:solidFill>
                <a:schemeClr val="bg2">
                  <a:lumMod val="9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Arial Rounded MT Bold" pitchFamily="34" charset="0"/>
              <a:cs typeface="Arial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337772"/>
            <a:ext cx="3886200" cy="25920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88"/>
          <a:stretch/>
        </p:blipFill>
        <p:spPr bwMode="auto">
          <a:xfrm>
            <a:off x="4876800" y="3337772"/>
            <a:ext cx="3810000" cy="25920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850338" y="2814552"/>
            <a:ext cx="82936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  <a:cs typeface="Arial" pitchFamily="34" charset="0"/>
              </a:rPr>
              <a:t>If I don’t get a job</a:t>
            </a:r>
            <a:r>
              <a:rPr lang="en-US" sz="28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  <a:cs typeface="Arial" pitchFamily="34" charset="0"/>
              </a:rPr>
              <a:t>,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  <a:cs typeface="Arial" pitchFamily="34" charset="0"/>
              </a:rPr>
              <a:t> 	  </a:t>
            </a:r>
            <a:r>
              <a:rPr lang="en-US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  <a:cs typeface="Arial" pitchFamily="34" charset="0"/>
              </a:rPr>
              <a:t>I’ll borrow some money.</a:t>
            </a:r>
            <a:endParaRPr lang="en-US" sz="16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1485900" y="2654638"/>
            <a:ext cx="952500" cy="843048"/>
          </a:xfrm>
          <a:prstGeom prst="ellipse">
            <a:avLst/>
          </a:prstGeom>
          <a:noFill/>
          <a:ln w="57150">
            <a:solidFill>
              <a:schemeClr val="accent4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715000" y="533400"/>
            <a:ext cx="1828800" cy="623247"/>
          </a:xfrm>
          <a:prstGeom prst="ellipse">
            <a:avLst/>
          </a:prstGeom>
          <a:noFill/>
          <a:ln w="57150">
            <a:solidFill>
              <a:schemeClr val="accent4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101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75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250"/>
                            </p:stCondLst>
                            <p:childTnLst>
                              <p:par>
                                <p:cTn id="3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533400"/>
            <a:ext cx="8686800" cy="124649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  <a:cs typeface="Arial" pitchFamily="34" charset="0"/>
              </a:rPr>
              <a:t>We can use affirmative or negative verbs </a:t>
            </a:r>
          </a:p>
          <a:p>
            <a:pPr algn="ctr"/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  <a:cs typeface="Arial" pitchFamily="34" charset="0"/>
              </a:rPr>
              <a:t>in one clause or both clauses.</a:t>
            </a:r>
          </a:p>
          <a:p>
            <a:r>
              <a:rPr lang="en-US" sz="1050" b="1" dirty="0" smtClean="0">
                <a:solidFill>
                  <a:schemeClr val="tx1"/>
                </a:solidFill>
                <a:latin typeface="Arial Rounded MT Bold" pitchFamily="34" charset="0"/>
                <a:cs typeface="Arial" pitchFamily="34" charset="0"/>
              </a:rPr>
              <a:t> </a:t>
            </a:r>
            <a:endParaRPr lang="en-US" sz="7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52613" y="6412468"/>
            <a:ext cx="5638800" cy="293132"/>
          </a:xfrm>
          <a:prstGeom prst="rect">
            <a:avLst/>
          </a:prstGeom>
          <a:noFill/>
        </p:spPr>
        <p:txBody>
          <a:bodyPr wrap="none">
            <a:prstTxWarp prst="textDoubleWave1">
              <a:avLst/>
            </a:prstTxWarp>
            <a:spAutoFit/>
          </a:bodyPr>
          <a:lstStyle/>
          <a:p>
            <a:pPr algn="ctr"/>
            <a:r>
              <a:rPr lang="en-US" sz="900" b="1" dirty="0" smtClean="0">
                <a:ln w="9000" cmpd="sng">
                  <a:noFill/>
                  <a:prstDash val="solid"/>
                </a:ln>
                <a:solidFill>
                  <a:schemeClr val="bg2">
                    <a:lumMod val="9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ial Rounded MT Bold" pitchFamily="34" charset="0"/>
                <a:cs typeface="Arial" pitchFamily="34" charset="0"/>
              </a:rPr>
              <a:t>I</a:t>
            </a:r>
            <a:r>
              <a:rPr lang="en-US" sz="900" dirty="0" smtClean="0">
                <a:ln w="9000" cmpd="sng">
                  <a:noFill/>
                  <a:prstDash val="solid"/>
                </a:ln>
                <a:solidFill>
                  <a:schemeClr val="bg2">
                    <a:lumMod val="9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ial Rounded MT Bold" pitchFamily="34" charset="0"/>
                <a:cs typeface="Arial" pitchFamily="34" charset="0"/>
              </a:rPr>
              <a:t>f clauses with modals: statements and questions</a:t>
            </a:r>
            <a:endParaRPr lang="en-US" sz="900" dirty="0">
              <a:ln w="9000" cmpd="sng">
                <a:noFill/>
                <a:prstDash val="solid"/>
              </a:ln>
              <a:solidFill>
                <a:schemeClr val="bg2">
                  <a:lumMod val="9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Arial Rounded MT Bold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50338" y="2814552"/>
            <a:ext cx="82936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  <a:cs typeface="Arial" pitchFamily="34" charset="0"/>
              </a:rPr>
              <a:t>If I get a job</a:t>
            </a:r>
            <a:r>
              <a:rPr lang="en-US" sz="28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  <a:cs typeface="Arial" pitchFamily="34" charset="0"/>
              </a:rPr>
              <a:t>,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  <a:cs typeface="Arial" pitchFamily="34" charset="0"/>
              </a:rPr>
              <a:t> 	        </a:t>
            </a:r>
            <a:r>
              <a:rPr lang="en-US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  <a:cs typeface="Arial" pitchFamily="34" charset="0"/>
              </a:rPr>
              <a:t>I won’t have any free time.</a:t>
            </a:r>
            <a:endParaRPr lang="en-US" sz="16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8" y="3581400"/>
            <a:ext cx="3429001" cy="22905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2428" y="3412454"/>
            <a:ext cx="4372379" cy="245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Oval 8"/>
          <p:cNvSpPr/>
          <p:nvPr/>
        </p:nvSpPr>
        <p:spPr>
          <a:xfrm>
            <a:off x="4593771" y="2744647"/>
            <a:ext cx="1045029" cy="684353"/>
          </a:xfrm>
          <a:prstGeom prst="ellipse">
            <a:avLst/>
          </a:prstGeom>
          <a:noFill/>
          <a:ln w="57150">
            <a:solidFill>
              <a:schemeClr val="accent4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715000" y="533400"/>
            <a:ext cx="1828800" cy="623247"/>
          </a:xfrm>
          <a:prstGeom prst="ellipse">
            <a:avLst/>
          </a:prstGeom>
          <a:noFill/>
          <a:ln w="57150">
            <a:solidFill>
              <a:schemeClr val="accent4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353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250"/>
                            </p:stCondLst>
                            <p:childTnLst>
                              <p:par>
                                <p:cTn id="3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750"/>
                            </p:stCondLst>
                            <p:childTnLst>
                              <p:par>
                                <p:cTn id="3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691" y="3429000"/>
            <a:ext cx="3869709" cy="25798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304800" y="533400"/>
            <a:ext cx="8686800" cy="124649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  <a:cs typeface="Arial" pitchFamily="34" charset="0"/>
              </a:rPr>
              <a:t>We can use affirmative or negative verbs </a:t>
            </a:r>
          </a:p>
          <a:p>
            <a:pPr algn="ctr"/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  <a:cs typeface="Arial" pitchFamily="34" charset="0"/>
              </a:rPr>
              <a:t>in one clause or both clauses.</a:t>
            </a:r>
          </a:p>
          <a:p>
            <a:r>
              <a:rPr lang="en-US" sz="1050" b="1" dirty="0" smtClean="0">
                <a:solidFill>
                  <a:schemeClr val="tx1"/>
                </a:solidFill>
                <a:latin typeface="Arial Rounded MT Bold" pitchFamily="34" charset="0"/>
                <a:cs typeface="Arial" pitchFamily="34" charset="0"/>
              </a:rPr>
              <a:t> </a:t>
            </a:r>
            <a:endParaRPr lang="en-US" sz="7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52613" y="6412468"/>
            <a:ext cx="5638800" cy="293132"/>
          </a:xfrm>
          <a:prstGeom prst="rect">
            <a:avLst/>
          </a:prstGeom>
          <a:noFill/>
        </p:spPr>
        <p:txBody>
          <a:bodyPr wrap="none">
            <a:prstTxWarp prst="textDoubleWave1">
              <a:avLst/>
            </a:prstTxWarp>
            <a:spAutoFit/>
          </a:bodyPr>
          <a:lstStyle/>
          <a:p>
            <a:pPr algn="ctr"/>
            <a:r>
              <a:rPr lang="en-US" sz="900" b="1" dirty="0" smtClean="0">
                <a:ln w="9000" cmpd="sng">
                  <a:noFill/>
                  <a:prstDash val="solid"/>
                </a:ln>
                <a:solidFill>
                  <a:schemeClr val="bg2">
                    <a:lumMod val="9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ial Rounded MT Bold" pitchFamily="34" charset="0"/>
                <a:cs typeface="Arial" pitchFamily="34" charset="0"/>
              </a:rPr>
              <a:t>I</a:t>
            </a:r>
            <a:r>
              <a:rPr lang="en-US" sz="900" dirty="0" smtClean="0">
                <a:ln w="9000" cmpd="sng">
                  <a:noFill/>
                  <a:prstDash val="solid"/>
                </a:ln>
                <a:solidFill>
                  <a:schemeClr val="bg2">
                    <a:lumMod val="9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ial Rounded MT Bold" pitchFamily="34" charset="0"/>
                <a:cs typeface="Arial" pitchFamily="34" charset="0"/>
              </a:rPr>
              <a:t>f clauses with modals: statements and questions</a:t>
            </a:r>
            <a:endParaRPr lang="en-US" sz="900" dirty="0">
              <a:ln w="9000" cmpd="sng">
                <a:noFill/>
                <a:prstDash val="solid"/>
              </a:ln>
              <a:solidFill>
                <a:schemeClr val="bg2">
                  <a:lumMod val="9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Arial Rounded MT Bold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50338" y="2814552"/>
            <a:ext cx="82936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  <a:cs typeface="Arial" pitchFamily="34" charset="0"/>
              </a:rPr>
              <a:t>If I don’t get a job</a:t>
            </a:r>
            <a:r>
              <a:rPr lang="en-US" sz="24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  <a:cs typeface="Arial" pitchFamily="34" charset="0"/>
              </a:rPr>
              <a:t>,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  <a:cs typeface="Arial" pitchFamily="34" charset="0"/>
              </a:rPr>
              <a:t> 	        </a:t>
            </a:r>
            <a:r>
              <a:rPr lang="en-US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  <a:cs typeface="Arial" pitchFamily="34" charset="0"/>
              </a:rPr>
              <a:t>I won’t be able to pay for things.</a:t>
            </a:r>
            <a:endParaRPr lang="en-US" sz="14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1371600" y="2738808"/>
            <a:ext cx="914400" cy="613152"/>
          </a:xfrm>
          <a:prstGeom prst="ellipse">
            <a:avLst/>
          </a:prstGeom>
          <a:noFill/>
          <a:ln w="57150">
            <a:solidFill>
              <a:schemeClr val="accent4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715000" y="533400"/>
            <a:ext cx="1828800" cy="623247"/>
          </a:xfrm>
          <a:prstGeom prst="ellipse">
            <a:avLst/>
          </a:prstGeom>
          <a:noFill/>
          <a:ln w="57150">
            <a:solidFill>
              <a:schemeClr val="accent4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427704"/>
            <a:ext cx="3897888" cy="25920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Oval 11"/>
          <p:cNvSpPr/>
          <p:nvPr/>
        </p:nvSpPr>
        <p:spPr>
          <a:xfrm>
            <a:off x="4419600" y="2738808"/>
            <a:ext cx="914400" cy="613152"/>
          </a:xfrm>
          <a:prstGeom prst="ellipse">
            <a:avLst/>
          </a:prstGeom>
          <a:noFill/>
          <a:ln w="57150">
            <a:solidFill>
              <a:schemeClr val="accent4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382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750"/>
                            </p:stCondLst>
                            <p:childTnLst>
                              <p:par>
                                <p:cTn id="2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750"/>
                            </p:stCondLst>
                            <p:childTnLst>
                              <p:par>
                                <p:cTn id="3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750"/>
                            </p:stCondLst>
                            <p:childTnLst>
                              <p:par>
                                <p:cTn id="3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000"/>
                            </p:stCondLst>
                            <p:childTnLst>
                              <p:par>
                                <p:cTn id="4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 animBg="1"/>
      <p:bldP spid="11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3400" y="228600"/>
            <a:ext cx="8229600" cy="175432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3600" b="1" dirty="0">
                <a:latin typeface="Arial Rounded MT Bold" pitchFamily="34" charset="0"/>
                <a:cs typeface="Arial" pitchFamily="34" charset="0"/>
              </a:rPr>
              <a:t>We use </a:t>
            </a: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  <a:cs typeface="Arial" pitchFamily="34" charset="0"/>
              </a:rPr>
              <a:t>IF</a:t>
            </a:r>
            <a:r>
              <a:rPr lang="en-US" sz="3600" b="1" dirty="0">
                <a:latin typeface="Arial Rounded MT Bold" pitchFamily="34" charset="0"/>
                <a:cs typeface="Arial" pitchFamily="34" charset="0"/>
              </a:rPr>
              <a:t> </a:t>
            </a: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  <a:latin typeface="Arial Rounded MT Bold" pitchFamily="34" charset="0"/>
                <a:cs typeface="Arial" pitchFamily="34" charset="0"/>
              </a:rPr>
              <a:t>clauses </a:t>
            </a:r>
            <a:r>
              <a:rPr lang="en-US" sz="3600" b="1" dirty="0">
                <a:latin typeface="Arial Rounded MT Bold" pitchFamily="34" charset="0"/>
                <a:cs typeface="Arial" pitchFamily="34" charset="0"/>
              </a:rPr>
              <a:t>for possible events in the future when one event depends on another.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52613" y="6412468"/>
            <a:ext cx="5638800" cy="293132"/>
          </a:xfrm>
          <a:prstGeom prst="rect">
            <a:avLst/>
          </a:prstGeom>
          <a:noFill/>
        </p:spPr>
        <p:txBody>
          <a:bodyPr wrap="none">
            <a:prstTxWarp prst="textDoubleWave1">
              <a:avLst/>
            </a:prstTxWarp>
            <a:spAutoFit/>
          </a:bodyPr>
          <a:lstStyle/>
          <a:p>
            <a:pPr algn="ctr"/>
            <a:r>
              <a:rPr lang="en-US" sz="900" b="1" dirty="0" smtClean="0">
                <a:ln w="9000" cmpd="sng">
                  <a:noFill/>
                  <a:prstDash val="solid"/>
                </a:ln>
                <a:solidFill>
                  <a:schemeClr val="bg2">
                    <a:lumMod val="9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ial Rounded MT Bold" pitchFamily="34" charset="0"/>
                <a:cs typeface="Arial" pitchFamily="34" charset="0"/>
              </a:rPr>
              <a:t>I</a:t>
            </a:r>
            <a:r>
              <a:rPr lang="en-US" sz="900" dirty="0" smtClean="0">
                <a:ln w="9000" cmpd="sng">
                  <a:noFill/>
                  <a:prstDash val="solid"/>
                </a:ln>
                <a:solidFill>
                  <a:schemeClr val="bg2">
                    <a:lumMod val="9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ial Rounded MT Bold" pitchFamily="34" charset="0"/>
                <a:cs typeface="Arial" pitchFamily="34" charset="0"/>
              </a:rPr>
              <a:t>f clauses with modals: statements and questions</a:t>
            </a:r>
            <a:endParaRPr lang="en-US" sz="900" dirty="0">
              <a:ln w="9000" cmpd="sng">
                <a:noFill/>
                <a:prstDash val="solid"/>
              </a:ln>
              <a:solidFill>
                <a:schemeClr val="bg2">
                  <a:lumMod val="9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Arial Rounded MT Bold" pitchFamily="34" charset="0"/>
              <a:cs typeface="Arial" pitchFamily="34" charset="0"/>
            </a:endParaRPr>
          </a:p>
        </p:txBody>
      </p:sp>
      <p:pic>
        <p:nvPicPr>
          <p:cNvPr id="1028" name="Picture 4" descr="http://www.quia.com/files/quia/users/thealandesberg/HallofFame/airplanetakeof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033" y="2895600"/>
            <a:ext cx="3105707" cy="21166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1436" y="2895600"/>
            <a:ext cx="3737387" cy="21166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926538" y="2895600"/>
            <a:ext cx="82936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  <a:cs typeface="Arial" pitchFamily="34" charset="0"/>
              </a:rPr>
              <a:t>If I go to Japan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  <a:cs typeface="Arial" pitchFamily="34" charset="0"/>
              </a:rPr>
              <a:t>, 	</a:t>
            </a:r>
            <a:r>
              <a:rPr lang="en-US" sz="2800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  <a:cs typeface="Arial" pitchFamily="34" charset="0"/>
              </a:rPr>
              <a:t>I’ll visit Kyoto</a:t>
            </a:r>
            <a:r>
              <a:rPr lang="en-US" sz="2800" b="1" dirty="0" smtClean="0">
                <a:solidFill>
                  <a:srgbClr val="FFFF99"/>
                </a:solidFill>
                <a:latin typeface="Arial Rounded MT Bold" pitchFamily="34" charset="0"/>
                <a:cs typeface="Arial" pitchFamily="34" charset="0"/>
              </a:rPr>
              <a:t>.</a:t>
            </a:r>
            <a:endParaRPr lang="en-US" sz="1600" dirty="0">
              <a:solidFill>
                <a:srgbClr val="FFFF99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2275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25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396895"/>
            <a:ext cx="8686800" cy="150810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3600" b="1" dirty="0" smtClean="0">
                <a:latin typeface="Arial Rounded MT Bold" pitchFamily="34" charset="0"/>
                <a:cs typeface="Arial" pitchFamily="34" charset="0"/>
              </a:rPr>
              <a:t>The</a:t>
            </a: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  <a:latin typeface="Arial Rounded MT Bold" pitchFamily="34" charset="0"/>
                <a:cs typeface="Arial" pitchFamily="34" charset="0"/>
              </a:rPr>
              <a:t> IF clause</a:t>
            </a:r>
            <a:r>
              <a:rPr lang="en-US" sz="3600" b="1" dirty="0" smtClean="0">
                <a:latin typeface="Arial Rounded MT Bold" pitchFamily="34" charset="0"/>
                <a:cs typeface="Arial" pitchFamily="34" charset="0"/>
              </a:rPr>
              <a:t> can come </a:t>
            </a:r>
            <a:r>
              <a:rPr lang="en-US" sz="36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Arial Rounded MT Bold" pitchFamily="34" charset="0"/>
                <a:cs typeface="Arial" pitchFamily="34" charset="0"/>
              </a:rPr>
              <a:t>before</a:t>
            </a:r>
            <a:r>
              <a:rPr lang="en-US" sz="3600" b="1" dirty="0" smtClean="0">
                <a:latin typeface="Arial Rounded MT Bold" pitchFamily="34" charset="0"/>
                <a:cs typeface="Arial" pitchFamily="34" charset="0"/>
              </a:rPr>
              <a:t> or </a:t>
            </a:r>
            <a:r>
              <a:rPr lang="en-US" sz="3600" b="1" dirty="0" smtClean="0">
                <a:solidFill>
                  <a:srgbClr val="9966FF"/>
                </a:solidFill>
                <a:latin typeface="Arial Rounded MT Bold" pitchFamily="34" charset="0"/>
                <a:cs typeface="Arial" pitchFamily="34" charset="0"/>
              </a:rPr>
              <a:t>after</a:t>
            </a:r>
            <a:r>
              <a:rPr lang="en-US" sz="3600" b="1" dirty="0" smtClean="0">
                <a:latin typeface="Arial Rounded MT Bold" pitchFamily="34" charset="0"/>
                <a:cs typeface="Arial" pitchFamily="34" charset="0"/>
              </a:rPr>
              <a:t> the </a:t>
            </a:r>
            <a:r>
              <a:rPr lang="en-US" sz="3600" b="1" dirty="0" smtClean="0">
                <a:solidFill>
                  <a:srgbClr val="FFC000"/>
                </a:solidFill>
                <a:latin typeface="Arial Rounded MT Bold" pitchFamily="34" charset="0"/>
                <a:cs typeface="Arial" pitchFamily="34" charset="0"/>
              </a:rPr>
              <a:t>main clause</a:t>
            </a:r>
            <a:r>
              <a:rPr lang="en-US" sz="3600" b="1" dirty="0" smtClean="0">
                <a:latin typeface="Arial Rounded MT Bold" pitchFamily="34" charset="0"/>
                <a:cs typeface="Arial" pitchFamily="34" charset="0"/>
              </a:rPr>
              <a:t>. </a:t>
            </a:r>
          </a:p>
          <a:p>
            <a:r>
              <a:rPr lang="en-US" sz="2000" b="1" dirty="0" smtClean="0">
                <a:latin typeface="Arial Rounded MT Bold" pitchFamily="34" charset="0"/>
                <a:cs typeface="Arial" pitchFamily="34" charset="0"/>
              </a:rPr>
              <a:t>(When IF clause comes </a:t>
            </a:r>
            <a:r>
              <a:rPr lang="en-US" sz="20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Arial Rounded MT Bold" pitchFamily="34" charset="0"/>
                <a:cs typeface="Arial" pitchFamily="34" charset="0"/>
              </a:rPr>
              <a:t>before</a:t>
            </a:r>
            <a:r>
              <a:rPr lang="en-US" sz="2000" b="1" dirty="0" smtClean="0">
                <a:latin typeface="Arial Rounded MT Bold" pitchFamily="34" charset="0"/>
                <a:cs typeface="Arial" pitchFamily="34" charset="0"/>
              </a:rPr>
              <a:t> the main clause, we use a (</a:t>
            </a:r>
            <a:r>
              <a:rPr lang="en-US" sz="20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Arial Rounded MT Bold" pitchFamily="34" charset="0"/>
                <a:cs typeface="Arial" pitchFamily="34" charset="0"/>
              </a:rPr>
              <a:t>,</a:t>
            </a:r>
            <a:r>
              <a:rPr lang="en-US" sz="2000" b="1" dirty="0" smtClean="0">
                <a:latin typeface="Arial Rounded MT Bold" pitchFamily="34" charset="0"/>
                <a:cs typeface="Arial" pitchFamily="34" charset="0"/>
              </a:rPr>
              <a:t>) after it.)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52613" y="6412468"/>
            <a:ext cx="5638800" cy="293132"/>
          </a:xfrm>
          <a:prstGeom prst="rect">
            <a:avLst/>
          </a:prstGeom>
          <a:noFill/>
        </p:spPr>
        <p:txBody>
          <a:bodyPr wrap="none">
            <a:prstTxWarp prst="textDoubleWave1">
              <a:avLst/>
            </a:prstTxWarp>
            <a:spAutoFit/>
          </a:bodyPr>
          <a:lstStyle/>
          <a:p>
            <a:pPr algn="ctr"/>
            <a:r>
              <a:rPr lang="en-US" sz="900" b="1" dirty="0" smtClean="0">
                <a:ln w="9000" cmpd="sng">
                  <a:noFill/>
                  <a:prstDash val="solid"/>
                </a:ln>
                <a:solidFill>
                  <a:schemeClr val="bg2">
                    <a:lumMod val="9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ial Rounded MT Bold" pitchFamily="34" charset="0"/>
                <a:cs typeface="Arial" pitchFamily="34" charset="0"/>
              </a:rPr>
              <a:t>I</a:t>
            </a:r>
            <a:r>
              <a:rPr lang="en-US" sz="900" dirty="0" smtClean="0">
                <a:ln w="9000" cmpd="sng">
                  <a:noFill/>
                  <a:prstDash val="solid"/>
                </a:ln>
                <a:solidFill>
                  <a:schemeClr val="bg2">
                    <a:lumMod val="9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ial Rounded MT Bold" pitchFamily="34" charset="0"/>
                <a:cs typeface="Arial" pitchFamily="34" charset="0"/>
              </a:rPr>
              <a:t>f clauses with modals: statements and questions</a:t>
            </a:r>
            <a:endParaRPr lang="en-US" sz="900" dirty="0">
              <a:ln w="9000" cmpd="sng">
                <a:noFill/>
                <a:prstDash val="solid"/>
              </a:ln>
              <a:solidFill>
                <a:schemeClr val="bg2">
                  <a:lumMod val="9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Arial Rounded MT Bold" pitchFamily="34" charset="0"/>
              <a:cs typeface="Arial" pitchFamily="34" charset="0"/>
            </a:endParaRPr>
          </a:p>
        </p:txBody>
      </p:sp>
      <p:pic>
        <p:nvPicPr>
          <p:cNvPr id="1028" name="Picture 4" descr="http://www.quia.com/files/quia/users/thealandesberg/HallofFame/airplanetakeof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033" y="2895600"/>
            <a:ext cx="3105707" cy="21166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1436" y="2895600"/>
            <a:ext cx="3737387" cy="21166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926538" y="2895600"/>
            <a:ext cx="82936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  <a:cs typeface="Arial" pitchFamily="34" charset="0"/>
              </a:rPr>
              <a:t>If I go to Japan</a:t>
            </a:r>
            <a:r>
              <a:rPr lang="en-US" sz="28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  <a:cs typeface="Arial" pitchFamily="34" charset="0"/>
              </a:rPr>
              <a:t>,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  <a:cs typeface="Arial" pitchFamily="34" charset="0"/>
              </a:rPr>
              <a:t> 	</a:t>
            </a:r>
            <a:r>
              <a:rPr lang="en-US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  <a:cs typeface="Arial" pitchFamily="34" charset="0"/>
              </a:rPr>
              <a:t>I’ll visit Kyoto.</a:t>
            </a:r>
            <a:endParaRPr lang="en-US" sz="16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3581400" y="3157210"/>
            <a:ext cx="228600" cy="261610"/>
          </a:xfrm>
          <a:prstGeom prst="ellipse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243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75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75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25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25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750"/>
                            </p:stCondLst>
                            <p:childTnLst>
                              <p:par>
                                <p:cTn id="30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750"/>
                            </p:stCondLst>
                            <p:childTnLst>
                              <p:par>
                                <p:cTn id="34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396895"/>
            <a:ext cx="8686800" cy="150810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3600" b="1" dirty="0" smtClean="0">
                <a:latin typeface="Arial Rounded MT Bold" pitchFamily="34" charset="0"/>
                <a:cs typeface="Arial" pitchFamily="34" charset="0"/>
              </a:rPr>
              <a:t>The</a:t>
            </a: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  <a:latin typeface="Arial Rounded MT Bold" pitchFamily="34" charset="0"/>
                <a:cs typeface="Arial" pitchFamily="34" charset="0"/>
              </a:rPr>
              <a:t> IF clause </a:t>
            </a:r>
            <a:r>
              <a:rPr lang="en-US" sz="3600" b="1" dirty="0" smtClean="0">
                <a:latin typeface="Arial Rounded MT Bold" pitchFamily="34" charset="0"/>
                <a:cs typeface="Arial" pitchFamily="34" charset="0"/>
              </a:rPr>
              <a:t>can come </a:t>
            </a:r>
            <a:r>
              <a:rPr lang="en-US" sz="36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Arial Rounded MT Bold" pitchFamily="34" charset="0"/>
                <a:cs typeface="Arial" pitchFamily="34" charset="0"/>
              </a:rPr>
              <a:t>before</a:t>
            </a:r>
            <a:r>
              <a:rPr lang="en-US" sz="3600" b="1" dirty="0" smtClean="0">
                <a:latin typeface="Arial Rounded MT Bold" pitchFamily="34" charset="0"/>
                <a:cs typeface="Arial" pitchFamily="34" charset="0"/>
              </a:rPr>
              <a:t> or </a:t>
            </a:r>
            <a:r>
              <a:rPr lang="en-US" sz="3600" b="1" dirty="0" smtClean="0">
                <a:solidFill>
                  <a:srgbClr val="9966FF"/>
                </a:solidFill>
                <a:latin typeface="Arial Rounded MT Bold" pitchFamily="34" charset="0"/>
                <a:cs typeface="Arial" pitchFamily="34" charset="0"/>
              </a:rPr>
              <a:t>after</a:t>
            </a:r>
            <a:r>
              <a:rPr lang="en-US" sz="3600" b="1" dirty="0" smtClean="0">
                <a:latin typeface="Arial Rounded MT Bold" pitchFamily="34" charset="0"/>
                <a:cs typeface="Arial" pitchFamily="34" charset="0"/>
              </a:rPr>
              <a:t> the </a:t>
            </a:r>
            <a:r>
              <a:rPr lang="en-US" sz="3600" b="1" dirty="0" smtClean="0">
                <a:solidFill>
                  <a:srgbClr val="FFC000"/>
                </a:solidFill>
                <a:latin typeface="Arial Rounded MT Bold" pitchFamily="34" charset="0"/>
                <a:cs typeface="Arial" pitchFamily="34" charset="0"/>
              </a:rPr>
              <a:t>main clause</a:t>
            </a:r>
            <a:r>
              <a:rPr lang="en-US" sz="3600" b="1" dirty="0" smtClean="0">
                <a:latin typeface="Arial Rounded MT Bold" pitchFamily="34" charset="0"/>
                <a:cs typeface="Arial" pitchFamily="34" charset="0"/>
              </a:rPr>
              <a:t>. </a:t>
            </a:r>
          </a:p>
          <a:p>
            <a:r>
              <a:rPr lang="en-US" sz="2000" b="1" dirty="0" smtClean="0">
                <a:latin typeface="Arial Rounded MT Bold" pitchFamily="34" charset="0"/>
                <a:cs typeface="Arial" pitchFamily="34" charset="0"/>
              </a:rPr>
              <a:t> 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52613" y="6412468"/>
            <a:ext cx="5638800" cy="293132"/>
          </a:xfrm>
          <a:prstGeom prst="rect">
            <a:avLst/>
          </a:prstGeom>
          <a:noFill/>
        </p:spPr>
        <p:txBody>
          <a:bodyPr wrap="none">
            <a:prstTxWarp prst="textDoubleWave1">
              <a:avLst/>
            </a:prstTxWarp>
            <a:spAutoFit/>
          </a:bodyPr>
          <a:lstStyle/>
          <a:p>
            <a:pPr algn="ctr"/>
            <a:r>
              <a:rPr lang="en-US" sz="900" b="1" dirty="0" smtClean="0">
                <a:ln w="9000" cmpd="sng">
                  <a:noFill/>
                  <a:prstDash val="solid"/>
                </a:ln>
                <a:solidFill>
                  <a:schemeClr val="bg2">
                    <a:lumMod val="9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ial Rounded MT Bold" pitchFamily="34" charset="0"/>
                <a:cs typeface="Arial" pitchFamily="34" charset="0"/>
              </a:rPr>
              <a:t>I</a:t>
            </a:r>
            <a:r>
              <a:rPr lang="en-US" sz="900" dirty="0" smtClean="0">
                <a:ln w="9000" cmpd="sng">
                  <a:noFill/>
                  <a:prstDash val="solid"/>
                </a:ln>
                <a:solidFill>
                  <a:schemeClr val="bg2">
                    <a:lumMod val="9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ial Rounded MT Bold" pitchFamily="34" charset="0"/>
                <a:cs typeface="Arial" pitchFamily="34" charset="0"/>
              </a:rPr>
              <a:t>f clauses with modals: statements and questions</a:t>
            </a:r>
            <a:endParaRPr lang="en-US" sz="900" dirty="0">
              <a:ln w="9000" cmpd="sng">
                <a:noFill/>
                <a:prstDash val="solid"/>
              </a:ln>
              <a:solidFill>
                <a:schemeClr val="bg2">
                  <a:lumMod val="9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Arial Rounded MT Bold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581400"/>
            <a:ext cx="4179777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493"/>
          <a:stretch/>
        </p:blipFill>
        <p:spPr bwMode="auto">
          <a:xfrm>
            <a:off x="5264727" y="3143992"/>
            <a:ext cx="3352800" cy="253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45538" y="3124200"/>
            <a:ext cx="82936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  <a:cs typeface="Arial" pitchFamily="34" charset="0"/>
              </a:rPr>
              <a:t>I might take a taxi home    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  <a:cs typeface="Arial" pitchFamily="34" charset="0"/>
              </a:rPr>
              <a:t>if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  <a:cs typeface="Arial" pitchFamily="34" charset="0"/>
              </a:rPr>
              <a:t> I work late tonight. 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Arial Rounded MT Bold" pitchFamily="34" charset="0"/>
                <a:cs typeface="Arial" pitchFamily="34" charset="0"/>
              </a:rPr>
              <a:t>	</a:t>
            </a:r>
            <a:endParaRPr lang="en-US" sz="1600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370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125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75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01369" y="2882382"/>
            <a:ext cx="8293662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  <a:cs typeface="Arial" pitchFamily="34" charset="0"/>
              </a:rPr>
              <a:t>I </a:t>
            </a:r>
            <a:r>
              <a:rPr lang="en-US" sz="2800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  <a:cs typeface="Arial" pitchFamily="34" charset="0"/>
              </a:rPr>
              <a:t>might</a:t>
            </a:r>
            <a:r>
              <a:rPr lang="en-US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  <a:cs typeface="Arial" pitchFamily="34" charset="0"/>
              </a:rPr>
              <a:t> </a:t>
            </a:r>
            <a:r>
              <a:rPr lang="en-US" sz="2800" b="1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  <a:cs typeface="Arial" pitchFamily="34" charset="0"/>
              </a:rPr>
              <a:t>take</a:t>
            </a:r>
            <a:r>
              <a:rPr lang="en-US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  <a:cs typeface="Arial" pitchFamily="34" charset="0"/>
              </a:rPr>
              <a:t> a taxi home    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  <a:cs typeface="Arial" pitchFamily="34" charset="0"/>
              </a:rPr>
              <a:t>if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  <a:cs typeface="Arial" pitchFamily="34" charset="0"/>
              </a:rPr>
              <a:t> I </a:t>
            </a:r>
            <a:r>
              <a:rPr lang="en-US" sz="28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  <a:cs typeface="Arial" pitchFamily="34" charset="0"/>
              </a:rPr>
              <a:t>work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  <a:cs typeface="Arial" pitchFamily="34" charset="0"/>
              </a:rPr>
              <a:t> late tonight.</a:t>
            </a:r>
            <a:endParaRPr lang="en-US" sz="1600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7696200" y="869975"/>
            <a:ext cx="353838" cy="2101825"/>
          </a:xfrm>
          <a:prstGeom prst="straightConnector1">
            <a:avLst/>
          </a:prstGeom>
          <a:ln w="76200">
            <a:solidFill>
              <a:schemeClr val="accent6">
                <a:lumMod val="75000"/>
              </a:schemeClr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2438401" y="1456238"/>
            <a:ext cx="5257799" cy="1636187"/>
          </a:xfrm>
          <a:prstGeom prst="straightConnector1">
            <a:avLst/>
          </a:prstGeom>
          <a:ln w="76200">
            <a:solidFill>
              <a:srgbClr val="FF9933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Arrow Connector 2"/>
          <p:cNvCxnSpPr/>
          <p:nvPr/>
        </p:nvCxnSpPr>
        <p:spPr>
          <a:xfrm flipH="1">
            <a:off x="1752614" y="1335613"/>
            <a:ext cx="1981186" cy="1636187"/>
          </a:xfrm>
          <a:prstGeom prst="straightConnector1">
            <a:avLst/>
          </a:prstGeom>
          <a:ln w="76200">
            <a:solidFill>
              <a:srgbClr val="FFD13F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5562600" y="990600"/>
            <a:ext cx="533400" cy="2101825"/>
          </a:xfrm>
          <a:prstGeom prst="straightConnector1">
            <a:avLst/>
          </a:prstGeom>
          <a:ln w="76200">
            <a:solidFill>
              <a:schemeClr val="accent6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304800" y="396895"/>
            <a:ext cx="8686800" cy="187743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n-US" sz="3200" b="1" dirty="0" smtClean="0">
                <a:latin typeface="Arial Rounded MT Bold" pitchFamily="34" charset="0"/>
                <a:cs typeface="Arial" pitchFamily="34" charset="0"/>
              </a:rPr>
              <a:t>We use the </a:t>
            </a:r>
            <a:r>
              <a:rPr lang="en-US" sz="32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 Rounded MT Bold" pitchFamily="34" charset="0"/>
                <a:cs typeface="Arial" pitchFamily="34" charset="0"/>
              </a:rPr>
              <a:t>simple present </a:t>
            </a:r>
            <a:r>
              <a:rPr lang="en-US" sz="3200" b="1" dirty="0" smtClean="0">
                <a:latin typeface="Arial Rounded MT Bold" pitchFamily="34" charset="0"/>
                <a:cs typeface="Arial" pitchFamily="34" charset="0"/>
              </a:rPr>
              <a:t>in the 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Arial Rounded MT Bold" pitchFamily="34" charset="0"/>
                <a:cs typeface="Arial" pitchFamily="34" charset="0"/>
              </a:rPr>
              <a:t>if clause</a:t>
            </a:r>
            <a:r>
              <a:rPr lang="en-US" sz="3200" b="1" dirty="0" smtClean="0">
                <a:latin typeface="Arial Rounded MT Bold" pitchFamily="34" charset="0"/>
                <a:cs typeface="Arial" pitchFamily="34" charset="0"/>
              </a:rPr>
              <a:t>.</a:t>
            </a:r>
          </a:p>
          <a:p>
            <a:r>
              <a:rPr lang="en-US" sz="3200" b="1" dirty="0" smtClean="0">
                <a:latin typeface="Arial Rounded MT Bold" pitchFamily="34" charset="0"/>
                <a:cs typeface="Arial" pitchFamily="34" charset="0"/>
              </a:rPr>
              <a:t>We use </a:t>
            </a:r>
            <a:r>
              <a:rPr lang="en-US" sz="3200" b="1" dirty="0" smtClean="0">
                <a:solidFill>
                  <a:srgbClr val="FFFF99"/>
                </a:solidFill>
                <a:latin typeface="Arial Rounded MT Bold" pitchFamily="34" charset="0"/>
                <a:cs typeface="Arial" pitchFamily="34" charset="0"/>
              </a:rPr>
              <a:t>will, may, or might </a:t>
            </a:r>
            <a:r>
              <a:rPr lang="en-US" sz="3200" b="1" dirty="0" smtClean="0">
                <a:latin typeface="Arial Rounded MT Bold" pitchFamily="34" charset="0"/>
                <a:cs typeface="Arial" pitchFamily="34" charset="0"/>
              </a:rPr>
              <a:t>+ the </a:t>
            </a:r>
            <a:r>
              <a:rPr lang="en-US" sz="3200" b="1" dirty="0" smtClean="0">
                <a:solidFill>
                  <a:srgbClr val="FF6600"/>
                </a:solidFill>
                <a:latin typeface="Arial Rounded MT Bold" pitchFamily="34" charset="0"/>
                <a:cs typeface="Arial" pitchFamily="34" charset="0"/>
              </a:rPr>
              <a:t>base form of a verb</a:t>
            </a:r>
            <a:r>
              <a:rPr lang="en-US" sz="3200" b="1" dirty="0" smtClean="0">
                <a:latin typeface="Arial Rounded MT Bold" pitchFamily="34" charset="0"/>
                <a:cs typeface="Arial" pitchFamily="34" charset="0"/>
              </a:rPr>
              <a:t> in the </a:t>
            </a:r>
            <a:r>
              <a:rPr lang="en-US" sz="3200" b="1" dirty="0" smtClean="0">
                <a:solidFill>
                  <a:srgbClr val="FFC000"/>
                </a:solidFill>
                <a:latin typeface="Arial Rounded MT Bold" pitchFamily="34" charset="0"/>
                <a:cs typeface="Arial" pitchFamily="34" charset="0"/>
              </a:rPr>
              <a:t>main clause</a:t>
            </a:r>
          </a:p>
          <a:p>
            <a:r>
              <a:rPr lang="en-US" sz="2000" b="1" dirty="0" smtClean="0">
                <a:latin typeface="Arial Rounded MT Bold" pitchFamily="34" charset="0"/>
                <a:cs typeface="Arial" pitchFamily="34" charset="0"/>
              </a:rPr>
              <a:t> 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52613" y="6412468"/>
            <a:ext cx="5638800" cy="293132"/>
          </a:xfrm>
          <a:prstGeom prst="rect">
            <a:avLst/>
          </a:prstGeom>
          <a:noFill/>
        </p:spPr>
        <p:txBody>
          <a:bodyPr wrap="none">
            <a:prstTxWarp prst="textDoubleWave1">
              <a:avLst/>
            </a:prstTxWarp>
            <a:spAutoFit/>
          </a:bodyPr>
          <a:lstStyle/>
          <a:p>
            <a:pPr algn="ctr"/>
            <a:r>
              <a:rPr lang="en-US" sz="900" b="1" dirty="0" smtClean="0">
                <a:ln w="9000" cmpd="sng">
                  <a:noFill/>
                  <a:prstDash val="solid"/>
                </a:ln>
                <a:solidFill>
                  <a:schemeClr val="bg2">
                    <a:lumMod val="9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ial Rounded MT Bold" pitchFamily="34" charset="0"/>
                <a:cs typeface="Arial" pitchFamily="34" charset="0"/>
              </a:rPr>
              <a:t>I</a:t>
            </a:r>
            <a:r>
              <a:rPr lang="en-US" sz="900" dirty="0" smtClean="0">
                <a:ln w="9000" cmpd="sng">
                  <a:noFill/>
                  <a:prstDash val="solid"/>
                </a:ln>
                <a:solidFill>
                  <a:schemeClr val="bg2">
                    <a:lumMod val="9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ial Rounded MT Bold" pitchFamily="34" charset="0"/>
                <a:cs typeface="Arial" pitchFamily="34" charset="0"/>
              </a:rPr>
              <a:t>f clauses with modals: statements and questions</a:t>
            </a:r>
            <a:endParaRPr lang="en-US" sz="900" dirty="0">
              <a:ln w="9000" cmpd="sng">
                <a:noFill/>
                <a:prstDash val="solid"/>
              </a:ln>
              <a:solidFill>
                <a:schemeClr val="bg2">
                  <a:lumMod val="9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Arial Rounded MT Bold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581400"/>
            <a:ext cx="4179777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69" b="14493"/>
          <a:stretch/>
        </p:blipFill>
        <p:spPr bwMode="auto">
          <a:xfrm>
            <a:off x="5264727" y="3581400"/>
            <a:ext cx="3352800" cy="2095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3116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250"/>
                            </p:stCondLst>
                            <p:childTnLst>
                              <p:par>
                                <p:cTn id="2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125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396895"/>
            <a:ext cx="8686800" cy="187743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n-US" sz="3200" b="1" dirty="0" smtClean="0">
                <a:latin typeface="Arial Rounded MT Bold" pitchFamily="34" charset="0"/>
                <a:cs typeface="Arial" pitchFamily="34" charset="0"/>
              </a:rPr>
              <a:t>We use the </a:t>
            </a:r>
            <a:r>
              <a:rPr lang="en-US" sz="32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 Rounded MT Bold" pitchFamily="34" charset="0"/>
                <a:cs typeface="Arial" pitchFamily="34" charset="0"/>
              </a:rPr>
              <a:t>simple present </a:t>
            </a:r>
            <a:r>
              <a:rPr lang="en-US" sz="3200" b="1" dirty="0" smtClean="0">
                <a:latin typeface="Arial Rounded MT Bold" pitchFamily="34" charset="0"/>
                <a:cs typeface="Arial" pitchFamily="34" charset="0"/>
              </a:rPr>
              <a:t>in the 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Arial Rounded MT Bold" pitchFamily="34" charset="0"/>
                <a:cs typeface="Arial" pitchFamily="34" charset="0"/>
              </a:rPr>
              <a:t>if clause</a:t>
            </a:r>
            <a:r>
              <a:rPr lang="en-US" sz="3200" b="1" dirty="0" smtClean="0">
                <a:latin typeface="Arial Rounded MT Bold" pitchFamily="34" charset="0"/>
                <a:cs typeface="Arial" pitchFamily="34" charset="0"/>
              </a:rPr>
              <a:t>.</a:t>
            </a:r>
          </a:p>
          <a:p>
            <a:r>
              <a:rPr lang="en-US" sz="3200" b="1" dirty="0" smtClean="0">
                <a:latin typeface="Arial Rounded MT Bold" pitchFamily="34" charset="0"/>
                <a:cs typeface="Arial" pitchFamily="34" charset="0"/>
              </a:rPr>
              <a:t>We use </a:t>
            </a:r>
            <a:r>
              <a:rPr lang="en-US" sz="3200" b="1" dirty="0" smtClean="0">
                <a:solidFill>
                  <a:srgbClr val="FFFF99"/>
                </a:solidFill>
                <a:latin typeface="Arial Rounded MT Bold" pitchFamily="34" charset="0"/>
                <a:cs typeface="Arial" pitchFamily="34" charset="0"/>
              </a:rPr>
              <a:t>will, may, or might </a:t>
            </a:r>
            <a:r>
              <a:rPr lang="en-US" sz="3200" b="1" dirty="0" smtClean="0">
                <a:latin typeface="Arial Rounded MT Bold" pitchFamily="34" charset="0"/>
                <a:cs typeface="Arial" pitchFamily="34" charset="0"/>
              </a:rPr>
              <a:t>+ the </a:t>
            </a:r>
            <a:r>
              <a:rPr lang="en-US" sz="3200" b="1" dirty="0" smtClean="0">
                <a:solidFill>
                  <a:srgbClr val="FF6600"/>
                </a:solidFill>
                <a:latin typeface="Arial Rounded MT Bold" pitchFamily="34" charset="0"/>
                <a:cs typeface="Arial" pitchFamily="34" charset="0"/>
              </a:rPr>
              <a:t>base form of a verb</a:t>
            </a:r>
            <a:r>
              <a:rPr lang="en-US" sz="3200" b="1" dirty="0" smtClean="0">
                <a:latin typeface="Arial Rounded MT Bold" pitchFamily="34" charset="0"/>
                <a:cs typeface="Arial" pitchFamily="34" charset="0"/>
              </a:rPr>
              <a:t> in the </a:t>
            </a:r>
            <a:r>
              <a:rPr lang="en-US" sz="3200" b="1" dirty="0" smtClean="0">
                <a:solidFill>
                  <a:srgbClr val="FFC000"/>
                </a:solidFill>
                <a:latin typeface="Arial Rounded MT Bold" pitchFamily="34" charset="0"/>
                <a:cs typeface="Arial" pitchFamily="34" charset="0"/>
              </a:rPr>
              <a:t>main clause</a:t>
            </a:r>
          </a:p>
          <a:p>
            <a:r>
              <a:rPr lang="en-US" sz="2000" b="1" dirty="0" smtClean="0">
                <a:latin typeface="Arial Rounded MT Bold" pitchFamily="34" charset="0"/>
                <a:cs typeface="Arial" pitchFamily="34" charset="0"/>
              </a:rPr>
              <a:t> 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52613" y="6412468"/>
            <a:ext cx="5638800" cy="293132"/>
          </a:xfrm>
          <a:prstGeom prst="rect">
            <a:avLst/>
          </a:prstGeom>
          <a:noFill/>
        </p:spPr>
        <p:txBody>
          <a:bodyPr wrap="none">
            <a:prstTxWarp prst="textDoubleWave1">
              <a:avLst/>
            </a:prstTxWarp>
            <a:spAutoFit/>
          </a:bodyPr>
          <a:lstStyle/>
          <a:p>
            <a:pPr algn="ctr"/>
            <a:r>
              <a:rPr lang="en-US" sz="900" b="1" dirty="0" smtClean="0">
                <a:ln w="9000" cmpd="sng">
                  <a:noFill/>
                  <a:prstDash val="solid"/>
                </a:ln>
                <a:solidFill>
                  <a:schemeClr val="bg2">
                    <a:lumMod val="9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ial Rounded MT Bold" pitchFamily="34" charset="0"/>
                <a:cs typeface="Arial" pitchFamily="34" charset="0"/>
              </a:rPr>
              <a:t>I</a:t>
            </a:r>
            <a:r>
              <a:rPr lang="en-US" sz="900" dirty="0" smtClean="0">
                <a:ln w="9000" cmpd="sng">
                  <a:noFill/>
                  <a:prstDash val="solid"/>
                </a:ln>
                <a:solidFill>
                  <a:schemeClr val="bg2">
                    <a:lumMod val="9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ial Rounded MT Bold" pitchFamily="34" charset="0"/>
                <a:cs typeface="Arial" pitchFamily="34" charset="0"/>
              </a:rPr>
              <a:t>f clauses with modals: statements and questions</a:t>
            </a:r>
            <a:endParaRPr lang="en-US" sz="900" dirty="0">
              <a:ln w="9000" cmpd="sng">
                <a:noFill/>
                <a:prstDash val="solid"/>
              </a:ln>
              <a:solidFill>
                <a:schemeClr val="bg2">
                  <a:lumMod val="9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Arial Rounded MT Bold" pitchFamily="34" charset="0"/>
              <a:cs typeface="Arial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5149620"/>
              </p:ext>
            </p:extLst>
          </p:nvPr>
        </p:nvGraphicFramePr>
        <p:xfrm>
          <a:off x="304800" y="2743200"/>
          <a:ext cx="8534400" cy="3581400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tableStyleId>{7DF18680-E054-41AD-8BC1-D1AEF772440D}</a:tableStyleId>
              </a:tblPr>
              <a:tblGrid>
                <a:gridCol w="3413760"/>
                <a:gridCol w="5120640"/>
              </a:tblGrid>
              <a:tr h="1295400"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Rounded MT Bold" pitchFamily="34" charset="0"/>
                        </a:rPr>
                        <a:t>If clause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2A3A7">
                              <a:lumMod val="75000"/>
                            </a:srgb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Arial Rounded MT Bold" pitchFamily="34" charset="0"/>
                          <a:ea typeface="+mn-ea"/>
                          <a:cs typeface="+mn-cs"/>
                        </a:rPr>
                        <a:t>(If +</a:t>
                      </a:r>
                      <a:r>
                        <a:rPr kumimoji="0" 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Arial Rounded MT Bold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2A3A7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Arial Rounded MT Bold" pitchFamily="34" charset="0"/>
                          <a:ea typeface="+mn-ea"/>
                          <a:cs typeface="+mn-cs"/>
                        </a:rPr>
                        <a:t>simple present</a:t>
                      </a:r>
                      <a:r>
                        <a:rPr kumimoji="0" 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2A3A7">
                              <a:lumMod val="75000"/>
                            </a:srgb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Arial Rounded MT Bold" pitchFamily="34" charset="0"/>
                          <a:ea typeface="+mn-ea"/>
                          <a:cs typeface="+mn-cs"/>
                        </a:rPr>
                        <a:t>)</a:t>
                      </a:r>
                      <a:endParaRPr lang="en-US" sz="3600" dirty="0">
                        <a:solidFill>
                          <a:schemeClr val="accent6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Rounded MT Bold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Rounded MT Bold" pitchFamily="34" charset="0"/>
                        </a:rPr>
                        <a:t>Main Clause </a:t>
                      </a:r>
                    </a:p>
                    <a:p>
                      <a:r>
                        <a:rPr lang="en-US" sz="2400" dirty="0" smtClean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Rounded MT Bold" pitchFamily="34" charset="0"/>
                        </a:rPr>
                        <a:t>(</a:t>
                      </a:r>
                      <a:r>
                        <a:rPr lang="en-US" sz="2400" dirty="0" smtClean="0"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Rounded MT Bold" pitchFamily="34" charset="0"/>
                        </a:rPr>
                        <a:t>modal</a:t>
                      </a:r>
                      <a:r>
                        <a:rPr lang="en-US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Rounded MT Bold" pitchFamily="34" charset="0"/>
                        </a:rPr>
                        <a:t> </a:t>
                      </a:r>
                      <a:r>
                        <a:rPr lang="en-US" sz="2400" dirty="0" smtClean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Rounded MT Bold" pitchFamily="34" charset="0"/>
                        </a:rPr>
                        <a:t>+</a:t>
                      </a:r>
                      <a:r>
                        <a:rPr lang="en-US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Rounded MT Bold" pitchFamily="34" charset="0"/>
                        </a:rPr>
                        <a:t> </a:t>
                      </a:r>
                      <a:r>
                        <a:rPr lang="en-US" sz="2400" dirty="0" smtClean="0">
                          <a:solidFill>
                            <a:srgbClr val="FF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Rounded MT Bold" pitchFamily="34" charset="0"/>
                        </a:rPr>
                        <a:t>base form</a:t>
                      </a:r>
                      <a:r>
                        <a:rPr lang="en-US" sz="2400" dirty="0" smtClean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Rounded MT Bold" pitchFamily="34" charset="0"/>
                        </a:rPr>
                        <a:t>)</a:t>
                      </a:r>
                      <a:endParaRPr lang="en-US" sz="2400" dirty="0">
                        <a:solidFill>
                          <a:srgbClr val="FFC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Rounded MT Bold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668298">
                <a:tc>
                  <a:txBody>
                    <a:bodyPr/>
                    <a:lstStyle/>
                    <a:p>
                      <a:endParaRPr lang="en-US" sz="24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Rounded MT Bold" pitchFamily="34" charset="0"/>
                      </a:endParaRPr>
                    </a:p>
                    <a:p>
                      <a:endParaRPr lang="en-US" sz="24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Rounded MT Bold" pitchFamily="34" charset="0"/>
                      </a:endParaRPr>
                    </a:p>
                    <a:p>
                      <a:r>
                        <a:rPr lang="en-US" sz="24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Rounded MT Bold" pitchFamily="34" charset="0"/>
                        </a:rPr>
                        <a:t>If</a:t>
                      </a:r>
                      <a:r>
                        <a:rPr lang="en-US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Rounded MT Bold" pitchFamily="34" charset="0"/>
                        </a:rPr>
                        <a:t> I </a:t>
                      </a:r>
                      <a:r>
                        <a:rPr lang="en-US" sz="2400" dirty="0" smtClean="0">
                          <a:solidFill>
                            <a:schemeClr val="accent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Rounded MT Bold" pitchFamily="34" charset="0"/>
                        </a:rPr>
                        <a:t>get </a:t>
                      </a:r>
                      <a:r>
                        <a:rPr lang="en-US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Rounded MT Bold" pitchFamily="34" charset="0"/>
                        </a:rPr>
                        <a:t>a better job,</a:t>
                      </a:r>
                      <a:endParaRPr lang="en-US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Rounded MT Bold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Rounded MT Bold" pitchFamily="34" charset="0"/>
                        </a:rPr>
                        <a:t>I </a:t>
                      </a:r>
                      <a:r>
                        <a:rPr lang="en-US" sz="2400" dirty="0" smtClean="0">
                          <a:solidFill>
                            <a:srgbClr val="FFD13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Rounded MT Bold" pitchFamily="34" charset="0"/>
                        </a:rPr>
                        <a:t>will</a:t>
                      </a:r>
                      <a:r>
                        <a:rPr lang="en-US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Rounded MT Bold" pitchFamily="34" charset="0"/>
                        </a:rPr>
                        <a:t> </a:t>
                      </a:r>
                      <a:r>
                        <a:rPr lang="en-US" sz="2400" dirty="0" smtClean="0">
                          <a:solidFill>
                            <a:srgbClr val="FF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Rounded MT Bold" pitchFamily="34" charset="0"/>
                        </a:rPr>
                        <a:t>make</a:t>
                      </a:r>
                      <a:r>
                        <a:rPr lang="en-US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Rounded MT Bold" pitchFamily="34" charset="0"/>
                        </a:rPr>
                        <a:t> more money.</a:t>
                      </a:r>
                    </a:p>
                    <a:p>
                      <a:r>
                        <a:rPr lang="en-US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Rounded MT Bold" pitchFamily="34" charset="0"/>
                        </a:rPr>
                        <a:t>I </a:t>
                      </a:r>
                      <a:r>
                        <a:rPr lang="en-US" sz="2400" dirty="0" smtClean="0">
                          <a:solidFill>
                            <a:srgbClr val="FFD13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Rounded MT Bold" pitchFamily="34" charset="0"/>
                        </a:rPr>
                        <a:t>won’t</a:t>
                      </a:r>
                      <a:r>
                        <a:rPr lang="en-US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Rounded MT Bold" pitchFamily="34" charset="0"/>
                        </a:rPr>
                        <a:t> </a:t>
                      </a:r>
                      <a:r>
                        <a:rPr lang="en-US" sz="2400" dirty="0" smtClean="0">
                          <a:solidFill>
                            <a:srgbClr val="FF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Rounded MT Bold" pitchFamily="34" charset="0"/>
                        </a:rPr>
                        <a:t>have</a:t>
                      </a:r>
                      <a:r>
                        <a:rPr lang="en-US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Rounded MT Bold" pitchFamily="34" charset="0"/>
                        </a:rPr>
                        <a:t> much free</a:t>
                      </a:r>
                      <a:r>
                        <a:rPr lang="en-US" sz="24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Rounded MT Bold" pitchFamily="34" charset="0"/>
                        </a:rPr>
                        <a:t> time.</a:t>
                      </a:r>
                    </a:p>
                    <a:p>
                      <a:r>
                        <a:rPr lang="en-US" sz="24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Rounded MT Bold" pitchFamily="34" charset="0"/>
                        </a:rPr>
                        <a:t>I </a:t>
                      </a:r>
                      <a:r>
                        <a:rPr lang="en-US" sz="2400" baseline="0" dirty="0" smtClean="0">
                          <a:solidFill>
                            <a:srgbClr val="FFD13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Rounded MT Bold" pitchFamily="34" charset="0"/>
                        </a:rPr>
                        <a:t>may </a:t>
                      </a:r>
                      <a:r>
                        <a:rPr lang="en-US" sz="2400" baseline="0" dirty="0" smtClean="0">
                          <a:solidFill>
                            <a:srgbClr val="FF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Rounded MT Bold" pitchFamily="34" charset="0"/>
                        </a:rPr>
                        <a:t>take</a:t>
                      </a:r>
                      <a:r>
                        <a:rPr lang="en-US" sz="24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Rounded MT Bold" pitchFamily="34" charset="0"/>
                        </a:rPr>
                        <a:t> more trips.</a:t>
                      </a:r>
                    </a:p>
                    <a:p>
                      <a:r>
                        <a:rPr lang="en-US" sz="24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Rounded MT Bold" pitchFamily="34" charset="0"/>
                        </a:rPr>
                        <a:t>I </a:t>
                      </a:r>
                      <a:r>
                        <a:rPr lang="en-US" sz="2400" baseline="0" dirty="0" smtClean="0">
                          <a:solidFill>
                            <a:srgbClr val="FFD13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Rounded MT Bold" pitchFamily="34" charset="0"/>
                        </a:rPr>
                        <a:t>may</a:t>
                      </a:r>
                      <a:r>
                        <a:rPr lang="en-US" sz="24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Rounded MT Bold" pitchFamily="34" charset="0"/>
                        </a:rPr>
                        <a:t> </a:t>
                      </a:r>
                      <a:r>
                        <a:rPr lang="en-US" sz="2400" baseline="0" dirty="0" smtClean="0">
                          <a:solidFill>
                            <a:srgbClr val="FFD13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Rounded MT Bold" pitchFamily="34" charset="0"/>
                        </a:rPr>
                        <a:t>not</a:t>
                      </a:r>
                      <a:r>
                        <a:rPr lang="en-US" sz="24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Rounded MT Bold" pitchFamily="34" charset="0"/>
                        </a:rPr>
                        <a:t> </a:t>
                      </a:r>
                      <a:r>
                        <a:rPr lang="en-US" sz="2400" baseline="0" dirty="0" smtClean="0">
                          <a:solidFill>
                            <a:srgbClr val="FF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Rounded MT Bold" pitchFamily="34" charset="0"/>
                        </a:rPr>
                        <a:t>stay</a:t>
                      </a:r>
                      <a:r>
                        <a:rPr lang="en-US" sz="24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Rounded MT Bold" pitchFamily="34" charset="0"/>
                        </a:rPr>
                        <a:t> in this apartment.</a:t>
                      </a:r>
                    </a:p>
                    <a:p>
                      <a:r>
                        <a:rPr lang="en-US" sz="24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Rounded MT Bold" pitchFamily="34" charset="0"/>
                        </a:rPr>
                        <a:t>I </a:t>
                      </a:r>
                      <a:r>
                        <a:rPr lang="en-US" sz="2400" baseline="0" dirty="0" smtClean="0">
                          <a:solidFill>
                            <a:srgbClr val="FFD13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Rounded MT Bold" pitchFamily="34" charset="0"/>
                        </a:rPr>
                        <a:t>might</a:t>
                      </a:r>
                      <a:r>
                        <a:rPr lang="en-US" sz="24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Rounded MT Bold" pitchFamily="34" charset="0"/>
                        </a:rPr>
                        <a:t> </a:t>
                      </a:r>
                      <a:r>
                        <a:rPr lang="en-US" sz="2400" baseline="0" dirty="0" smtClean="0">
                          <a:solidFill>
                            <a:srgbClr val="FF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Rounded MT Bold" pitchFamily="34" charset="0"/>
                        </a:rPr>
                        <a:t>move</a:t>
                      </a:r>
                      <a:r>
                        <a:rPr lang="en-US" sz="24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Rounded MT Bold" pitchFamily="34" charset="0"/>
                        </a:rPr>
                        <a:t> to a bigger flat.</a:t>
                      </a:r>
                    </a:p>
                    <a:p>
                      <a:r>
                        <a:rPr lang="en-US" sz="24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Rounded MT Bold" pitchFamily="34" charset="0"/>
                        </a:rPr>
                        <a:t>I </a:t>
                      </a:r>
                      <a:r>
                        <a:rPr lang="en-US" sz="2400" baseline="0" dirty="0" smtClean="0">
                          <a:solidFill>
                            <a:srgbClr val="FFD13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Rounded MT Bold" pitchFamily="34" charset="0"/>
                        </a:rPr>
                        <a:t>might not </a:t>
                      </a:r>
                      <a:r>
                        <a:rPr lang="en-US" sz="2400" baseline="0" dirty="0" smtClean="0">
                          <a:solidFill>
                            <a:srgbClr val="FF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Rounded MT Bold" pitchFamily="34" charset="0"/>
                        </a:rPr>
                        <a:t>tell</a:t>
                      </a:r>
                      <a:r>
                        <a:rPr lang="en-US" sz="24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Rounded MT Bold" pitchFamily="34" charset="0"/>
                        </a:rPr>
                        <a:t> anyone.</a:t>
                      </a:r>
                      <a:endParaRPr lang="en-US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Rounded MT Bold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9388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396895"/>
            <a:ext cx="8686800" cy="187743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n-US" sz="3200" b="1" dirty="0" smtClean="0">
                <a:latin typeface="Arial Rounded MT Bold" pitchFamily="34" charset="0"/>
                <a:cs typeface="Arial" pitchFamily="34" charset="0"/>
              </a:rPr>
              <a:t>We use the </a:t>
            </a:r>
            <a:r>
              <a:rPr lang="en-US" sz="32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 Rounded MT Bold" pitchFamily="34" charset="0"/>
                <a:cs typeface="Arial" pitchFamily="34" charset="0"/>
              </a:rPr>
              <a:t>simple present </a:t>
            </a:r>
            <a:r>
              <a:rPr lang="en-US" sz="3200" b="1" dirty="0" smtClean="0">
                <a:latin typeface="Arial Rounded MT Bold" pitchFamily="34" charset="0"/>
                <a:cs typeface="Arial" pitchFamily="34" charset="0"/>
              </a:rPr>
              <a:t>in the 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Arial Rounded MT Bold" pitchFamily="34" charset="0"/>
                <a:cs typeface="Arial" pitchFamily="34" charset="0"/>
              </a:rPr>
              <a:t>if clause</a:t>
            </a:r>
            <a:r>
              <a:rPr lang="en-US" sz="3200" b="1" dirty="0" smtClean="0">
                <a:latin typeface="Arial Rounded MT Bold" pitchFamily="34" charset="0"/>
                <a:cs typeface="Arial" pitchFamily="34" charset="0"/>
              </a:rPr>
              <a:t>.</a:t>
            </a:r>
          </a:p>
          <a:p>
            <a:r>
              <a:rPr lang="en-US" sz="3200" b="1" dirty="0" smtClean="0">
                <a:latin typeface="Arial Rounded MT Bold" pitchFamily="34" charset="0"/>
                <a:cs typeface="Arial" pitchFamily="34" charset="0"/>
              </a:rPr>
              <a:t>We use </a:t>
            </a:r>
            <a:r>
              <a:rPr lang="en-US" sz="3200" b="1" dirty="0" smtClean="0">
                <a:solidFill>
                  <a:srgbClr val="FFFF99"/>
                </a:solidFill>
                <a:latin typeface="Arial Rounded MT Bold" pitchFamily="34" charset="0"/>
                <a:cs typeface="Arial" pitchFamily="34" charset="0"/>
              </a:rPr>
              <a:t>will, may, or might </a:t>
            </a:r>
            <a:r>
              <a:rPr lang="en-US" sz="3200" b="1" dirty="0" smtClean="0">
                <a:latin typeface="Arial Rounded MT Bold" pitchFamily="34" charset="0"/>
                <a:cs typeface="Arial" pitchFamily="34" charset="0"/>
              </a:rPr>
              <a:t>+ the </a:t>
            </a:r>
            <a:r>
              <a:rPr lang="en-US" sz="3200" b="1" dirty="0" smtClean="0">
                <a:solidFill>
                  <a:srgbClr val="FF6600"/>
                </a:solidFill>
                <a:latin typeface="Arial Rounded MT Bold" pitchFamily="34" charset="0"/>
                <a:cs typeface="Arial" pitchFamily="34" charset="0"/>
              </a:rPr>
              <a:t>base form of a verb</a:t>
            </a:r>
            <a:r>
              <a:rPr lang="en-US" sz="3200" b="1" dirty="0" smtClean="0">
                <a:latin typeface="Arial Rounded MT Bold" pitchFamily="34" charset="0"/>
                <a:cs typeface="Arial" pitchFamily="34" charset="0"/>
              </a:rPr>
              <a:t> in the </a:t>
            </a:r>
            <a:r>
              <a:rPr lang="en-US" sz="3200" b="1" dirty="0" smtClean="0">
                <a:solidFill>
                  <a:srgbClr val="FFC000"/>
                </a:solidFill>
                <a:latin typeface="Arial Rounded MT Bold" pitchFamily="34" charset="0"/>
                <a:cs typeface="Arial" pitchFamily="34" charset="0"/>
              </a:rPr>
              <a:t>main clause</a:t>
            </a:r>
          </a:p>
          <a:p>
            <a:r>
              <a:rPr lang="en-US" sz="2000" b="1" dirty="0" smtClean="0">
                <a:latin typeface="Arial Rounded MT Bold" pitchFamily="34" charset="0"/>
                <a:cs typeface="Arial" pitchFamily="34" charset="0"/>
              </a:rPr>
              <a:t> 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52613" y="6412468"/>
            <a:ext cx="5638800" cy="293132"/>
          </a:xfrm>
          <a:prstGeom prst="rect">
            <a:avLst/>
          </a:prstGeom>
          <a:noFill/>
        </p:spPr>
        <p:txBody>
          <a:bodyPr wrap="none">
            <a:prstTxWarp prst="textDoubleWave1">
              <a:avLst/>
            </a:prstTxWarp>
            <a:spAutoFit/>
          </a:bodyPr>
          <a:lstStyle/>
          <a:p>
            <a:pPr algn="ctr"/>
            <a:r>
              <a:rPr lang="en-US" sz="900" b="1" dirty="0" smtClean="0">
                <a:ln w="9000" cmpd="sng">
                  <a:noFill/>
                  <a:prstDash val="solid"/>
                </a:ln>
                <a:solidFill>
                  <a:schemeClr val="bg2">
                    <a:lumMod val="9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ial Rounded MT Bold" pitchFamily="34" charset="0"/>
                <a:cs typeface="Arial" pitchFamily="34" charset="0"/>
              </a:rPr>
              <a:t>I</a:t>
            </a:r>
            <a:r>
              <a:rPr lang="en-US" sz="900" dirty="0" smtClean="0">
                <a:ln w="9000" cmpd="sng">
                  <a:noFill/>
                  <a:prstDash val="solid"/>
                </a:ln>
                <a:solidFill>
                  <a:schemeClr val="bg2">
                    <a:lumMod val="9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ial Rounded MT Bold" pitchFamily="34" charset="0"/>
                <a:cs typeface="Arial" pitchFamily="34" charset="0"/>
              </a:rPr>
              <a:t>f clauses with modals: statements and questions</a:t>
            </a:r>
            <a:endParaRPr lang="en-US" sz="900" dirty="0">
              <a:ln w="9000" cmpd="sng">
                <a:noFill/>
                <a:prstDash val="solid"/>
              </a:ln>
              <a:solidFill>
                <a:schemeClr val="bg2">
                  <a:lumMod val="9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Arial Rounded MT Bold" pitchFamily="34" charset="0"/>
              <a:cs typeface="Arial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1969070"/>
              </p:ext>
            </p:extLst>
          </p:nvPr>
        </p:nvGraphicFramePr>
        <p:xfrm>
          <a:off x="304800" y="2743200"/>
          <a:ext cx="8534400" cy="3429000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tableStyleId>{7DF18680-E054-41AD-8BC1-D1AEF772440D}</a:tableStyleId>
              </a:tblPr>
              <a:tblGrid>
                <a:gridCol w="5029200"/>
                <a:gridCol w="3505200"/>
              </a:tblGrid>
              <a:tr h="1036674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Rounded MT Bold" pitchFamily="34" charset="0"/>
                        </a:rPr>
                        <a:t>Main Clause </a:t>
                      </a:r>
                      <a:endParaRPr lang="en-US" sz="2800" dirty="0" smtClean="0">
                        <a:solidFill>
                          <a:srgbClr val="FFC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Rounded MT Bold" pitchFamily="34" charset="0"/>
                      </a:endParaRPr>
                    </a:p>
                    <a:p>
                      <a:r>
                        <a:rPr lang="en-US" sz="2000" dirty="0" smtClean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Rounded MT Bold" pitchFamily="34" charset="0"/>
                        </a:rPr>
                        <a:t>(</a:t>
                      </a:r>
                      <a:r>
                        <a:rPr lang="en-US" sz="2000" dirty="0" smtClean="0"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Rounded MT Bold" pitchFamily="34" charset="0"/>
                        </a:rPr>
                        <a:t>modal</a:t>
                      </a:r>
                      <a:r>
                        <a:rPr lang="en-US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Rounded MT Bold" pitchFamily="34" charset="0"/>
                        </a:rPr>
                        <a:t> </a:t>
                      </a:r>
                      <a:r>
                        <a:rPr lang="en-US" sz="2000" dirty="0" smtClean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Rounded MT Bold" pitchFamily="34" charset="0"/>
                        </a:rPr>
                        <a:t>+</a:t>
                      </a:r>
                      <a:r>
                        <a:rPr lang="en-US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Rounded MT Bold" pitchFamily="34" charset="0"/>
                        </a:rPr>
                        <a:t> </a:t>
                      </a:r>
                      <a:r>
                        <a:rPr lang="en-US" sz="2000" dirty="0" smtClean="0">
                          <a:solidFill>
                            <a:srgbClr val="FF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Rounded MT Bold" pitchFamily="34" charset="0"/>
                        </a:rPr>
                        <a:t>base form</a:t>
                      </a:r>
                      <a:r>
                        <a:rPr lang="en-US" sz="2000" dirty="0" smtClean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Rounded MT Bold" pitchFamily="34" charset="0"/>
                        </a:rPr>
                        <a:t>)</a:t>
                      </a:r>
                      <a:endParaRPr lang="en-US" sz="2000" dirty="0">
                        <a:solidFill>
                          <a:srgbClr val="FFC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Rounded MT Bold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Rounded MT Bold" pitchFamily="34" charset="0"/>
                        </a:rPr>
                        <a:t>If clause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Arial Rounded MT Bold" pitchFamily="34" charset="0"/>
                          <a:ea typeface="+mn-ea"/>
                          <a:cs typeface="+mn-cs"/>
                        </a:rPr>
                        <a:t>(If +</a:t>
                      </a:r>
                      <a:r>
                        <a:rPr kumimoji="0" lang="en-US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Arial Rounded MT Bold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Arial Rounded MT Bold" pitchFamily="34" charset="0"/>
                          <a:ea typeface="+mn-ea"/>
                          <a:cs typeface="+mn-cs"/>
                        </a:rPr>
                        <a:t>simple present</a:t>
                      </a:r>
                      <a:r>
                        <a:rPr kumimoji="0" lang="en-US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Arial Rounded MT Bold" pitchFamily="34" charset="0"/>
                          <a:ea typeface="+mn-ea"/>
                          <a:cs typeface="+mn-cs"/>
                        </a:rPr>
                        <a:t>)</a:t>
                      </a:r>
                      <a:endParaRPr lang="en-US" sz="2400" dirty="0">
                        <a:solidFill>
                          <a:srgbClr val="FFC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Rounded MT Bold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2392326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Rounded MT Bold" pitchFamily="34" charset="0"/>
                        </a:rPr>
                        <a:t>I </a:t>
                      </a:r>
                      <a:r>
                        <a:rPr lang="en-US" sz="2400" dirty="0" smtClean="0">
                          <a:solidFill>
                            <a:srgbClr val="FFD13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Rounded MT Bold" pitchFamily="34" charset="0"/>
                        </a:rPr>
                        <a:t>will</a:t>
                      </a:r>
                      <a:r>
                        <a:rPr lang="en-US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Rounded MT Bold" pitchFamily="34" charset="0"/>
                        </a:rPr>
                        <a:t> </a:t>
                      </a:r>
                      <a:r>
                        <a:rPr lang="en-US" sz="2400" dirty="0" smtClean="0">
                          <a:solidFill>
                            <a:srgbClr val="FF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Rounded MT Bold" pitchFamily="34" charset="0"/>
                        </a:rPr>
                        <a:t>make</a:t>
                      </a:r>
                      <a:r>
                        <a:rPr lang="en-US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Rounded MT Bold" pitchFamily="34" charset="0"/>
                        </a:rPr>
                        <a:t> more </a:t>
                      </a:r>
                      <a:r>
                        <a:rPr lang="en-US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Rounded MT Bold" pitchFamily="34" charset="0"/>
                        </a:rPr>
                        <a:t>money</a:t>
                      </a:r>
                      <a:endParaRPr lang="en-US" sz="24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Rounded MT Bold" pitchFamily="34" charset="0"/>
                      </a:endParaRPr>
                    </a:p>
                    <a:p>
                      <a:r>
                        <a:rPr lang="en-US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Rounded MT Bold" pitchFamily="34" charset="0"/>
                        </a:rPr>
                        <a:t>I </a:t>
                      </a:r>
                      <a:r>
                        <a:rPr lang="en-US" sz="2400" dirty="0" smtClean="0">
                          <a:solidFill>
                            <a:srgbClr val="FFD13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Rounded MT Bold" pitchFamily="34" charset="0"/>
                        </a:rPr>
                        <a:t>won’t</a:t>
                      </a:r>
                      <a:r>
                        <a:rPr lang="en-US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Rounded MT Bold" pitchFamily="34" charset="0"/>
                        </a:rPr>
                        <a:t> </a:t>
                      </a:r>
                      <a:r>
                        <a:rPr lang="en-US" sz="2400" dirty="0" smtClean="0">
                          <a:solidFill>
                            <a:srgbClr val="FF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Rounded MT Bold" pitchFamily="34" charset="0"/>
                        </a:rPr>
                        <a:t>have</a:t>
                      </a:r>
                      <a:r>
                        <a:rPr lang="en-US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Rounded MT Bold" pitchFamily="34" charset="0"/>
                        </a:rPr>
                        <a:t> much free</a:t>
                      </a:r>
                      <a:r>
                        <a:rPr lang="en-US" sz="24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Rounded MT Bold" pitchFamily="34" charset="0"/>
                        </a:rPr>
                        <a:t> </a:t>
                      </a:r>
                      <a:r>
                        <a:rPr lang="en-US" sz="24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Rounded MT Bold" pitchFamily="34" charset="0"/>
                        </a:rPr>
                        <a:t>time</a:t>
                      </a:r>
                      <a:endParaRPr lang="en-US" sz="2400" baseline="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Rounded MT Bold" pitchFamily="34" charset="0"/>
                      </a:endParaRPr>
                    </a:p>
                    <a:p>
                      <a:r>
                        <a:rPr lang="en-US" sz="24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Rounded MT Bold" pitchFamily="34" charset="0"/>
                        </a:rPr>
                        <a:t>I </a:t>
                      </a:r>
                      <a:r>
                        <a:rPr lang="en-US" sz="2400" baseline="0" dirty="0" smtClean="0">
                          <a:solidFill>
                            <a:srgbClr val="FFD13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Rounded MT Bold" pitchFamily="34" charset="0"/>
                        </a:rPr>
                        <a:t>may </a:t>
                      </a:r>
                      <a:r>
                        <a:rPr lang="en-US" sz="2400" baseline="0" dirty="0" smtClean="0">
                          <a:solidFill>
                            <a:srgbClr val="FF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Rounded MT Bold" pitchFamily="34" charset="0"/>
                        </a:rPr>
                        <a:t>take</a:t>
                      </a:r>
                      <a:r>
                        <a:rPr lang="en-US" sz="24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Rounded MT Bold" pitchFamily="34" charset="0"/>
                        </a:rPr>
                        <a:t> more </a:t>
                      </a:r>
                      <a:r>
                        <a:rPr lang="en-US" sz="24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Rounded MT Bold" pitchFamily="34" charset="0"/>
                        </a:rPr>
                        <a:t>trips</a:t>
                      </a:r>
                      <a:endParaRPr lang="en-US" sz="2400" baseline="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Rounded MT Bold" pitchFamily="34" charset="0"/>
                      </a:endParaRPr>
                    </a:p>
                    <a:p>
                      <a:r>
                        <a:rPr lang="en-US" sz="24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Rounded MT Bold" pitchFamily="34" charset="0"/>
                        </a:rPr>
                        <a:t>I </a:t>
                      </a:r>
                      <a:r>
                        <a:rPr lang="en-US" sz="2400" baseline="0" dirty="0" smtClean="0">
                          <a:solidFill>
                            <a:srgbClr val="FFD13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Rounded MT Bold" pitchFamily="34" charset="0"/>
                        </a:rPr>
                        <a:t>may</a:t>
                      </a:r>
                      <a:r>
                        <a:rPr lang="en-US" sz="24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Rounded MT Bold" pitchFamily="34" charset="0"/>
                        </a:rPr>
                        <a:t> </a:t>
                      </a:r>
                      <a:r>
                        <a:rPr lang="en-US" sz="2400" baseline="0" dirty="0" smtClean="0">
                          <a:solidFill>
                            <a:srgbClr val="FFD13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Rounded MT Bold" pitchFamily="34" charset="0"/>
                        </a:rPr>
                        <a:t>not</a:t>
                      </a:r>
                      <a:r>
                        <a:rPr lang="en-US" sz="24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Rounded MT Bold" pitchFamily="34" charset="0"/>
                        </a:rPr>
                        <a:t> </a:t>
                      </a:r>
                      <a:r>
                        <a:rPr lang="en-US" sz="2400" baseline="0" dirty="0" smtClean="0">
                          <a:solidFill>
                            <a:srgbClr val="FF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Rounded MT Bold" pitchFamily="34" charset="0"/>
                        </a:rPr>
                        <a:t>stay</a:t>
                      </a:r>
                      <a:r>
                        <a:rPr lang="en-US" sz="24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Rounded MT Bold" pitchFamily="34" charset="0"/>
                        </a:rPr>
                        <a:t> in this </a:t>
                      </a:r>
                      <a:r>
                        <a:rPr lang="en-US" sz="24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Rounded MT Bold" pitchFamily="34" charset="0"/>
                        </a:rPr>
                        <a:t>apartment</a:t>
                      </a:r>
                      <a:endParaRPr lang="en-US" sz="2400" baseline="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Rounded MT Bold" pitchFamily="34" charset="0"/>
                      </a:endParaRPr>
                    </a:p>
                    <a:p>
                      <a:r>
                        <a:rPr lang="en-US" sz="24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Rounded MT Bold" pitchFamily="34" charset="0"/>
                        </a:rPr>
                        <a:t>I </a:t>
                      </a:r>
                      <a:r>
                        <a:rPr lang="en-US" sz="2400" baseline="0" dirty="0" smtClean="0">
                          <a:solidFill>
                            <a:srgbClr val="FFD13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Rounded MT Bold" pitchFamily="34" charset="0"/>
                        </a:rPr>
                        <a:t>might</a:t>
                      </a:r>
                      <a:r>
                        <a:rPr lang="en-US" sz="24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Rounded MT Bold" pitchFamily="34" charset="0"/>
                        </a:rPr>
                        <a:t> </a:t>
                      </a:r>
                      <a:r>
                        <a:rPr lang="en-US" sz="2400" baseline="0" dirty="0" smtClean="0">
                          <a:solidFill>
                            <a:srgbClr val="FF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Rounded MT Bold" pitchFamily="34" charset="0"/>
                        </a:rPr>
                        <a:t>move</a:t>
                      </a:r>
                      <a:r>
                        <a:rPr lang="en-US" sz="24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Rounded MT Bold" pitchFamily="34" charset="0"/>
                        </a:rPr>
                        <a:t> to a bigger </a:t>
                      </a:r>
                      <a:r>
                        <a:rPr lang="en-US" sz="24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Rounded MT Bold" pitchFamily="34" charset="0"/>
                        </a:rPr>
                        <a:t>flat</a:t>
                      </a:r>
                      <a:endParaRPr lang="en-US" sz="2400" baseline="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Rounded MT Bold" pitchFamily="34" charset="0"/>
                      </a:endParaRPr>
                    </a:p>
                    <a:p>
                      <a:r>
                        <a:rPr lang="en-US" sz="24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Rounded MT Bold" pitchFamily="34" charset="0"/>
                        </a:rPr>
                        <a:t>I </a:t>
                      </a:r>
                      <a:r>
                        <a:rPr lang="en-US" sz="2400" baseline="0" dirty="0" smtClean="0">
                          <a:solidFill>
                            <a:srgbClr val="FFD13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Rounded MT Bold" pitchFamily="34" charset="0"/>
                        </a:rPr>
                        <a:t>might not </a:t>
                      </a:r>
                      <a:r>
                        <a:rPr lang="en-US" sz="2400" baseline="0" dirty="0" smtClean="0">
                          <a:solidFill>
                            <a:srgbClr val="FF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Rounded MT Bold" pitchFamily="34" charset="0"/>
                        </a:rPr>
                        <a:t>tell</a:t>
                      </a:r>
                      <a:r>
                        <a:rPr lang="en-US" sz="24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Rounded MT Bold" pitchFamily="34" charset="0"/>
                        </a:rPr>
                        <a:t> </a:t>
                      </a:r>
                      <a:r>
                        <a:rPr lang="en-US" sz="24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Rounded MT Bold" pitchFamily="34" charset="0"/>
                        </a:rPr>
                        <a:t>anyone</a:t>
                      </a:r>
                      <a:endParaRPr lang="en-US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Rounded MT Bold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Rounded MT Bold" pitchFamily="34" charset="0"/>
                      </a:endParaRPr>
                    </a:p>
                    <a:p>
                      <a:endParaRPr lang="en-US" sz="28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Rounded MT Bold" pitchFamily="34" charset="0"/>
                      </a:endParaRPr>
                    </a:p>
                    <a:p>
                      <a:r>
                        <a:rPr lang="en-US" sz="24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Rounded MT Bold" pitchFamily="34" charset="0"/>
                        </a:rPr>
                        <a:t>if</a:t>
                      </a:r>
                      <a:r>
                        <a:rPr lang="en-US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Rounded MT Bold" pitchFamily="34" charset="0"/>
                        </a:rPr>
                        <a:t> I </a:t>
                      </a:r>
                      <a:r>
                        <a:rPr lang="en-US" sz="2400" dirty="0" smtClean="0">
                          <a:solidFill>
                            <a:schemeClr val="accent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Rounded MT Bold" pitchFamily="34" charset="0"/>
                        </a:rPr>
                        <a:t>get</a:t>
                      </a:r>
                      <a:r>
                        <a:rPr lang="en-US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Rounded MT Bold" pitchFamily="34" charset="0"/>
                        </a:rPr>
                        <a:t> a better job.</a:t>
                      </a:r>
                      <a:endParaRPr lang="en-US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Rounded MT Bold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6488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13" y="457200"/>
            <a:ext cx="8686800" cy="1138773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  <a:cs typeface="Arial" pitchFamily="34" charset="0"/>
              </a:rPr>
              <a:t>Yes &amp; No Questions</a:t>
            </a:r>
          </a:p>
          <a:p>
            <a:r>
              <a:rPr lang="en-US" sz="2000" b="1" dirty="0" smtClean="0">
                <a:latin typeface="Arial Rounded MT Bold" pitchFamily="34" charset="0"/>
                <a:cs typeface="Arial" pitchFamily="34" charset="0"/>
              </a:rPr>
              <a:t> 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52613" y="6412468"/>
            <a:ext cx="5638800" cy="293132"/>
          </a:xfrm>
          <a:prstGeom prst="rect">
            <a:avLst/>
          </a:prstGeom>
          <a:noFill/>
        </p:spPr>
        <p:txBody>
          <a:bodyPr wrap="none">
            <a:prstTxWarp prst="textDoubleWave1">
              <a:avLst/>
            </a:prstTxWarp>
            <a:spAutoFit/>
          </a:bodyPr>
          <a:lstStyle/>
          <a:p>
            <a:pPr algn="ctr"/>
            <a:r>
              <a:rPr lang="en-US" sz="900" b="1" dirty="0" smtClean="0">
                <a:ln w="9000" cmpd="sng">
                  <a:noFill/>
                  <a:prstDash val="solid"/>
                </a:ln>
                <a:solidFill>
                  <a:schemeClr val="bg2">
                    <a:lumMod val="9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ial Rounded MT Bold" pitchFamily="34" charset="0"/>
                <a:cs typeface="Arial" pitchFamily="34" charset="0"/>
              </a:rPr>
              <a:t>I</a:t>
            </a:r>
            <a:r>
              <a:rPr lang="en-US" sz="900" dirty="0" smtClean="0">
                <a:ln w="9000" cmpd="sng">
                  <a:noFill/>
                  <a:prstDash val="solid"/>
                </a:ln>
                <a:solidFill>
                  <a:schemeClr val="bg2">
                    <a:lumMod val="9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ial Rounded MT Bold" pitchFamily="34" charset="0"/>
                <a:cs typeface="Arial" pitchFamily="34" charset="0"/>
              </a:rPr>
              <a:t>f clauses with modals: statements and questions</a:t>
            </a:r>
            <a:endParaRPr lang="en-US" sz="900" dirty="0">
              <a:ln w="9000" cmpd="sng">
                <a:noFill/>
                <a:prstDash val="solid"/>
              </a:ln>
              <a:solidFill>
                <a:schemeClr val="bg2">
                  <a:lumMod val="9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Arial Rounded MT Bold" pitchFamily="34" charset="0"/>
              <a:cs typeface="Arial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0471430"/>
              </p:ext>
            </p:extLst>
          </p:nvPr>
        </p:nvGraphicFramePr>
        <p:xfrm>
          <a:off x="304800" y="2743200"/>
          <a:ext cx="8534400" cy="3429000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tableStyleId>{7DF18680-E054-41AD-8BC1-D1AEF772440D}</a:tableStyleId>
              </a:tblPr>
              <a:tblGrid>
                <a:gridCol w="4800600"/>
                <a:gridCol w="3733800"/>
              </a:tblGrid>
              <a:tr h="1036674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Rounded MT Bold" pitchFamily="34" charset="0"/>
                        </a:rPr>
                        <a:t>YES/NO</a:t>
                      </a:r>
                      <a:r>
                        <a:rPr lang="en-US" sz="2800" baseline="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Rounded MT Bold" pitchFamily="34" charset="0"/>
                        </a:rPr>
                        <a:t> questions</a:t>
                      </a:r>
                      <a:endParaRPr lang="en-US" sz="280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Rounded MT Bold" pitchFamily="34" charset="0"/>
                      </a:endParaRPr>
                    </a:p>
                    <a:p>
                      <a:r>
                        <a:rPr lang="en-US" sz="2000" dirty="0" smtClean="0">
                          <a:solidFill>
                            <a:srgbClr val="FFD13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Rounded MT Bold" pitchFamily="34" charset="0"/>
                        </a:rPr>
                        <a:t>Will/might</a:t>
                      </a:r>
                      <a:r>
                        <a:rPr lang="en-US" sz="2000" baseline="0" dirty="0" smtClean="0">
                          <a:solidFill>
                            <a:srgbClr val="FFD13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Rounded MT Bold" pitchFamily="34" charset="0"/>
                        </a:rPr>
                        <a:t> </a:t>
                      </a:r>
                      <a:r>
                        <a:rPr lang="en-US" sz="2000" baseline="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Rounded MT Bold" pitchFamily="34" charset="0"/>
                        </a:rPr>
                        <a:t>+ infinitive verb (be + </a:t>
                      </a:r>
                      <a:r>
                        <a:rPr lang="en-US" sz="2000" baseline="0" dirty="0" smtClean="0">
                          <a:solidFill>
                            <a:srgbClr val="FF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Rounded MT Bold" pitchFamily="34" charset="0"/>
                        </a:rPr>
                        <a:t>verb</a:t>
                      </a:r>
                      <a:r>
                        <a:rPr lang="en-US" sz="2000" baseline="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Rounded MT Bold" pitchFamily="34" charset="0"/>
                        </a:rPr>
                        <a:t>)</a:t>
                      </a:r>
                      <a:endParaRPr lang="en-US" sz="2000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Rounded MT Bold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Rounded MT Bold" pitchFamily="34" charset="0"/>
                        </a:rPr>
                        <a:t>If clause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Arial Rounded MT Bold" pitchFamily="34" charset="0"/>
                          <a:ea typeface="+mn-ea"/>
                          <a:cs typeface="+mn-cs"/>
                        </a:rPr>
                        <a:t>(If +</a:t>
                      </a:r>
                      <a:r>
                        <a:rPr kumimoji="0" lang="en-US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Arial Rounded MT Bold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Arial Rounded MT Bold" pitchFamily="34" charset="0"/>
                          <a:ea typeface="+mn-ea"/>
                          <a:cs typeface="+mn-cs"/>
                        </a:rPr>
                        <a:t>simple present</a:t>
                      </a:r>
                      <a:r>
                        <a:rPr kumimoji="0" lang="en-US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Arial Rounded MT Bold" pitchFamily="34" charset="0"/>
                          <a:ea typeface="+mn-ea"/>
                          <a:cs typeface="+mn-cs"/>
                        </a:rPr>
                        <a:t>)</a:t>
                      </a:r>
                      <a:endParaRPr lang="en-US" sz="2400" dirty="0">
                        <a:solidFill>
                          <a:srgbClr val="FFC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Rounded MT Bold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2392326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FFD13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Rounded MT Bold" pitchFamily="34" charset="0"/>
                        </a:rPr>
                        <a:t>Will</a:t>
                      </a:r>
                      <a:r>
                        <a:rPr lang="en-US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Rounded MT Bold" pitchFamily="34" charset="0"/>
                        </a:rPr>
                        <a:t> your parents </a:t>
                      </a:r>
                      <a:r>
                        <a:rPr lang="en-US" sz="24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Rounded MT Bold" pitchFamily="34" charset="0"/>
                        </a:rPr>
                        <a:t>be</a:t>
                      </a:r>
                      <a:r>
                        <a:rPr lang="en-US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Rounded MT Bold" pitchFamily="34" charset="0"/>
                        </a:rPr>
                        <a:t> </a:t>
                      </a:r>
                      <a:r>
                        <a:rPr lang="en-US" sz="2400" dirty="0" smtClean="0">
                          <a:solidFill>
                            <a:srgbClr val="FF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Rounded MT Bold" pitchFamily="34" charset="0"/>
                        </a:rPr>
                        <a:t>upset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rgbClr val="FFD13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Rounded MT Bold" pitchFamily="34" charset="0"/>
                        </a:rPr>
                        <a:t>Might</a:t>
                      </a:r>
                      <a:r>
                        <a:rPr lang="en-US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Rounded MT Bold" pitchFamily="34" charset="0"/>
                        </a:rPr>
                        <a:t> your parents </a:t>
                      </a:r>
                      <a:r>
                        <a:rPr lang="en-US" sz="24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Rounded MT Bold" pitchFamily="34" charset="0"/>
                        </a:rPr>
                        <a:t>be</a:t>
                      </a:r>
                      <a:r>
                        <a:rPr lang="en-US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Rounded MT Bold" pitchFamily="34" charset="0"/>
                        </a:rPr>
                        <a:t> </a:t>
                      </a:r>
                      <a:r>
                        <a:rPr lang="en-US" sz="2400" dirty="0" smtClean="0">
                          <a:solidFill>
                            <a:srgbClr val="FF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Rounded MT Bold" pitchFamily="34" charset="0"/>
                        </a:rPr>
                        <a:t>upset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 smtClean="0">
                        <a:solidFill>
                          <a:srgbClr val="FF66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Rounded MT Bold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rgbClr val="FFD13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Rounded MT Bold" pitchFamily="34" charset="0"/>
                        </a:rPr>
                        <a:t>Won’t </a:t>
                      </a:r>
                      <a:r>
                        <a:rPr lang="en-US" sz="2400" dirty="0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Rounded MT Bold" pitchFamily="34" charset="0"/>
                        </a:rPr>
                        <a:t>they</a:t>
                      </a:r>
                      <a:r>
                        <a:rPr lang="en-US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Rounded MT Bold" pitchFamily="34" charset="0"/>
                        </a:rPr>
                        <a:t> </a:t>
                      </a:r>
                      <a:r>
                        <a:rPr lang="en-US" sz="24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Rounded MT Bold" pitchFamily="34" charset="0"/>
                        </a:rPr>
                        <a:t>be</a:t>
                      </a:r>
                      <a:r>
                        <a:rPr lang="en-US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Rounded MT Bold" pitchFamily="34" charset="0"/>
                        </a:rPr>
                        <a:t> </a:t>
                      </a:r>
                      <a:r>
                        <a:rPr lang="en-US" sz="2400" dirty="0" smtClean="0">
                          <a:solidFill>
                            <a:srgbClr val="FF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Rounded MT Bold" pitchFamily="34" charset="0"/>
                        </a:rPr>
                        <a:t>upset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rgbClr val="FFD13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Rounded MT Bold" pitchFamily="34" charset="0"/>
                        </a:rPr>
                        <a:t>Might </a:t>
                      </a:r>
                      <a:r>
                        <a:rPr lang="en-US" sz="2400" dirty="0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Rounded MT Bold" pitchFamily="34" charset="0"/>
                        </a:rPr>
                        <a:t>they</a:t>
                      </a:r>
                      <a:r>
                        <a:rPr lang="en-US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Rounded MT Bold" pitchFamily="34" charset="0"/>
                        </a:rPr>
                        <a:t> </a:t>
                      </a:r>
                      <a:r>
                        <a:rPr lang="en-US" sz="24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Rounded MT Bold" pitchFamily="34" charset="0"/>
                        </a:rPr>
                        <a:t>be</a:t>
                      </a:r>
                      <a:r>
                        <a:rPr lang="en-US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Rounded MT Bold" pitchFamily="34" charset="0"/>
                        </a:rPr>
                        <a:t> </a:t>
                      </a:r>
                      <a:r>
                        <a:rPr lang="en-US" sz="2400" dirty="0" smtClean="0">
                          <a:solidFill>
                            <a:srgbClr val="FF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Rounded MT Bold" pitchFamily="34" charset="0"/>
                        </a:rPr>
                        <a:t>upset</a:t>
                      </a:r>
                    </a:p>
                    <a:p>
                      <a:endParaRPr lang="en-US" sz="2400" dirty="0">
                        <a:solidFill>
                          <a:srgbClr val="FF66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Rounded MT Bold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Rounded MT Bold" pitchFamily="34" charset="0"/>
                        </a:rPr>
                        <a:t>if</a:t>
                      </a:r>
                      <a:r>
                        <a:rPr lang="en-US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Rounded MT Bold" pitchFamily="34" charset="0"/>
                        </a:rPr>
                        <a:t> you </a:t>
                      </a:r>
                      <a:r>
                        <a:rPr lang="en-US" sz="2400" dirty="0" smtClean="0">
                          <a:solidFill>
                            <a:schemeClr val="accent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Rounded MT Bold" pitchFamily="34" charset="0"/>
                        </a:rPr>
                        <a:t>move</a:t>
                      </a:r>
                      <a:r>
                        <a:rPr lang="en-US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Rounded MT Bold" pitchFamily="34" charset="0"/>
                        </a:rPr>
                        <a:t> to the city?</a:t>
                      </a:r>
                    </a:p>
                    <a:p>
                      <a:endParaRPr lang="en-US" sz="24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Rounded MT Bold" pitchFamily="34" charset="0"/>
                      </a:endParaRPr>
                    </a:p>
                    <a:p>
                      <a:endParaRPr lang="en-US" sz="24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Rounded MT Bold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Rounded MT Bold" pitchFamily="34" charset="0"/>
                        </a:rPr>
                        <a:t>if</a:t>
                      </a:r>
                      <a:r>
                        <a:rPr lang="en-US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Rounded MT Bold" pitchFamily="34" charset="0"/>
                        </a:rPr>
                        <a:t> you </a:t>
                      </a:r>
                      <a:r>
                        <a:rPr lang="en-US" sz="2400" dirty="0" smtClean="0">
                          <a:solidFill>
                            <a:schemeClr val="accent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Rounded MT Bold" pitchFamily="34" charset="0"/>
                        </a:rPr>
                        <a:t>don’t pass </a:t>
                      </a:r>
                      <a:r>
                        <a:rPr lang="en-US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Rounded MT Bold" pitchFamily="34" charset="0"/>
                        </a:rPr>
                        <a:t>your exam?</a:t>
                      </a:r>
                      <a:endParaRPr lang="en-US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Rounded MT Bold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Oval 2"/>
          <p:cNvSpPr/>
          <p:nvPr/>
        </p:nvSpPr>
        <p:spPr>
          <a:xfrm>
            <a:off x="304799" y="3200400"/>
            <a:ext cx="1447813" cy="381000"/>
          </a:xfrm>
          <a:prstGeom prst="ellipse">
            <a:avLst/>
          </a:prstGeom>
          <a:noFill/>
          <a:ln>
            <a:solidFill>
              <a:srgbClr val="FFC00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329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581561"/>
            <a:ext cx="8686800" cy="1323439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6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  <a:cs typeface="Arial" pitchFamily="34" charset="0"/>
              </a:rPr>
              <a:t>WH~Questions</a:t>
            </a:r>
            <a:endParaRPr lang="en-US" sz="60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  <a:cs typeface="Arial" pitchFamily="34" charset="0"/>
            </a:endParaRPr>
          </a:p>
          <a:p>
            <a:r>
              <a:rPr lang="en-US" sz="2000" b="1" dirty="0" smtClean="0">
                <a:latin typeface="Arial Rounded MT Bold" pitchFamily="34" charset="0"/>
                <a:cs typeface="Arial" pitchFamily="34" charset="0"/>
              </a:rPr>
              <a:t> 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52613" y="6412468"/>
            <a:ext cx="5638800" cy="293132"/>
          </a:xfrm>
          <a:prstGeom prst="rect">
            <a:avLst/>
          </a:prstGeom>
          <a:noFill/>
        </p:spPr>
        <p:txBody>
          <a:bodyPr wrap="none">
            <a:prstTxWarp prst="textDoubleWave1">
              <a:avLst/>
            </a:prstTxWarp>
            <a:spAutoFit/>
          </a:bodyPr>
          <a:lstStyle/>
          <a:p>
            <a:pPr algn="ctr"/>
            <a:r>
              <a:rPr lang="en-US" sz="900" b="1" dirty="0" smtClean="0">
                <a:ln w="9000" cmpd="sng">
                  <a:noFill/>
                  <a:prstDash val="solid"/>
                </a:ln>
                <a:solidFill>
                  <a:schemeClr val="bg2">
                    <a:lumMod val="9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ial Rounded MT Bold" pitchFamily="34" charset="0"/>
                <a:cs typeface="Arial" pitchFamily="34" charset="0"/>
              </a:rPr>
              <a:t>I</a:t>
            </a:r>
            <a:r>
              <a:rPr lang="en-US" sz="900" dirty="0" smtClean="0">
                <a:ln w="9000" cmpd="sng">
                  <a:noFill/>
                  <a:prstDash val="solid"/>
                </a:ln>
                <a:solidFill>
                  <a:schemeClr val="bg2">
                    <a:lumMod val="9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ial Rounded MT Bold" pitchFamily="34" charset="0"/>
                <a:cs typeface="Arial" pitchFamily="34" charset="0"/>
              </a:rPr>
              <a:t>f clauses with modals: statements and questions</a:t>
            </a:r>
            <a:endParaRPr lang="en-US" sz="900" dirty="0">
              <a:ln w="9000" cmpd="sng">
                <a:noFill/>
                <a:prstDash val="solid"/>
              </a:ln>
              <a:solidFill>
                <a:schemeClr val="bg2">
                  <a:lumMod val="9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Arial Rounded MT Bold" pitchFamily="34" charset="0"/>
              <a:cs typeface="Arial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6156604"/>
              </p:ext>
            </p:extLst>
          </p:nvPr>
        </p:nvGraphicFramePr>
        <p:xfrm>
          <a:off x="304800" y="2743200"/>
          <a:ext cx="8534400" cy="3429000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tableStyleId>{7DF18680-E054-41AD-8BC1-D1AEF772440D}</a:tableStyleId>
              </a:tblPr>
              <a:tblGrid>
                <a:gridCol w="4800600"/>
                <a:gridCol w="3733800"/>
              </a:tblGrid>
              <a:tr h="1036674"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Rounded MT Bold" pitchFamily="34" charset="0"/>
                        </a:rPr>
                        <a:t>WH~Questions</a:t>
                      </a:r>
                      <a:endParaRPr lang="en-US" sz="2800" dirty="0" smtClean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Rounded MT Bold" pitchFamily="34" charset="0"/>
                      </a:endParaRPr>
                    </a:p>
                    <a:p>
                      <a:r>
                        <a:rPr lang="en-US" sz="2000" dirty="0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Rounded MT Bold" pitchFamily="34" charset="0"/>
                        </a:rPr>
                        <a:t>(</a:t>
                      </a:r>
                      <a:r>
                        <a:rPr lang="en-US" sz="2000" dirty="0" smtClean="0">
                          <a:solidFill>
                            <a:srgbClr val="9966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Rounded MT Bold" pitchFamily="34" charset="0"/>
                        </a:rPr>
                        <a:t>WH?</a:t>
                      </a:r>
                      <a:r>
                        <a:rPr lang="en-US" sz="2000" baseline="0" dirty="0" smtClean="0">
                          <a:solidFill>
                            <a:srgbClr val="9966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Rounded MT Bold" pitchFamily="34" charset="0"/>
                        </a:rPr>
                        <a:t> </a:t>
                      </a:r>
                      <a:r>
                        <a:rPr lang="en-US" sz="2000" baseline="0" dirty="0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Rounded MT Bold" pitchFamily="34" charset="0"/>
                        </a:rPr>
                        <a:t>+</a:t>
                      </a:r>
                      <a:r>
                        <a:rPr lang="en-US" sz="2000" baseline="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Rounded MT Bold" pitchFamily="34" charset="0"/>
                        </a:rPr>
                        <a:t> </a:t>
                      </a:r>
                      <a:r>
                        <a:rPr lang="en-US" sz="2000" baseline="0" dirty="0" smtClean="0">
                          <a:solidFill>
                            <a:srgbClr val="FFD13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Rounded MT Bold" pitchFamily="34" charset="0"/>
                        </a:rPr>
                        <a:t>will/might</a:t>
                      </a:r>
                      <a:r>
                        <a:rPr lang="en-US" sz="2000" baseline="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Rounded MT Bold" pitchFamily="34" charset="0"/>
                        </a:rPr>
                        <a:t> </a:t>
                      </a:r>
                      <a:r>
                        <a:rPr lang="en-US" sz="2000" baseline="0" dirty="0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Rounded MT Bold" pitchFamily="34" charset="0"/>
                        </a:rPr>
                        <a:t>+</a:t>
                      </a:r>
                      <a:r>
                        <a:rPr lang="en-US" sz="2000" baseline="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Rounded MT Bold" pitchFamily="34" charset="0"/>
                        </a:rPr>
                        <a:t> </a:t>
                      </a:r>
                      <a:r>
                        <a:rPr lang="en-US" sz="2000" baseline="0" dirty="0" smtClean="0">
                          <a:solidFill>
                            <a:srgbClr val="FF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Rounded MT Bold" pitchFamily="34" charset="0"/>
                        </a:rPr>
                        <a:t>verb</a:t>
                      </a:r>
                      <a:r>
                        <a:rPr lang="en-US" sz="2000" baseline="0" dirty="0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Rounded MT Bold" pitchFamily="34" charset="0"/>
                        </a:rPr>
                        <a:t>)</a:t>
                      </a:r>
                      <a:endParaRPr lang="en-US" sz="2000" dirty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Rounded MT Bold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Rounded MT Bold" pitchFamily="34" charset="0"/>
                        </a:rPr>
                        <a:t>If clause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Arial Rounded MT Bold" pitchFamily="34" charset="0"/>
                          <a:ea typeface="+mn-ea"/>
                          <a:cs typeface="+mn-cs"/>
                        </a:rPr>
                        <a:t>(If +</a:t>
                      </a:r>
                      <a:r>
                        <a:rPr kumimoji="0" lang="en-US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Arial Rounded MT Bold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Arial Rounded MT Bold" pitchFamily="34" charset="0"/>
                          <a:ea typeface="+mn-ea"/>
                          <a:cs typeface="+mn-cs"/>
                        </a:rPr>
                        <a:t>simple present</a:t>
                      </a:r>
                      <a:r>
                        <a:rPr kumimoji="0" lang="en-US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Arial Rounded MT Bold" pitchFamily="34" charset="0"/>
                          <a:ea typeface="+mn-ea"/>
                          <a:cs typeface="+mn-cs"/>
                        </a:rPr>
                        <a:t>)</a:t>
                      </a:r>
                      <a:endParaRPr lang="en-US" sz="2400" dirty="0">
                        <a:solidFill>
                          <a:srgbClr val="FFC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Rounded MT Bold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2392326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9966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Rounded MT Bold" pitchFamily="34" charset="0"/>
                        </a:rPr>
                        <a:t>Where</a:t>
                      </a:r>
                      <a:r>
                        <a:rPr lang="en-US" sz="2400" dirty="0" smtClean="0">
                          <a:solidFill>
                            <a:srgbClr val="FFD13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Rounded MT Bold" pitchFamily="34" charset="0"/>
                        </a:rPr>
                        <a:t> will </a:t>
                      </a:r>
                      <a:r>
                        <a:rPr lang="en-US" sz="2400" dirty="0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Rounded MT Bold" pitchFamily="34" charset="0"/>
                        </a:rPr>
                        <a:t>you</a:t>
                      </a:r>
                      <a:r>
                        <a:rPr lang="en-US" sz="2400" dirty="0" smtClean="0">
                          <a:solidFill>
                            <a:srgbClr val="FFD13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Rounded MT Bold" pitchFamily="34" charset="0"/>
                        </a:rPr>
                        <a:t> </a:t>
                      </a:r>
                      <a:r>
                        <a:rPr lang="en-US" sz="2400" dirty="0" smtClean="0">
                          <a:solidFill>
                            <a:srgbClr val="FF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Rounded MT Bold" pitchFamily="34" charset="0"/>
                        </a:rPr>
                        <a:t>live</a:t>
                      </a:r>
                    </a:p>
                    <a:p>
                      <a:endParaRPr lang="en-US" sz="2400" dirty="0" smtClean="0">
                        <a:solidFill>
                          <a:srgbClr val="FFD13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Rounded MT Bold" pitchFamily="34" charset="0"/>
                      </a:endParaRPr>
                    </a:p>
                    <a:p>
                      <a:r>
                        <a:rPr lang="en-US" sz="2400" dirty="0" smtClean="0">
                          <a:solidFill>
                            <a:srgbClr val="9966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Rounded MT Bold" pitchFamily="34" charset="0"/>
                        </a:rPr>
                        <a:t>What</a:t>
                      </a:r>
                      <a:r>
                        <a:rPr lang="en-US" sz="2400" dirty="0" smtClean="0">
                          <a:solidFill>
                            <a:srgbClr val="FFD13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Rounded MT Bold" pitchFamily="34" charset="0"/>
                        </a:rPr>
                        <a:t> will </a:t>
                      </a:r>
                      <a:r>
                        <a:rPr lang="en-US" sz="2400" dirty="0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Rounded MT Bold" pitchFamily="34" charset="0"/>
                        </a:rPr>
                        <a:t>you</a:t>
                      </a:r>
                      <a:r>
                        <a:rPr lang="en-US" sz="2400" dirty="0" smtClean="0">
                          <a:solidFill>
                            <a:srgbClr val="FFD13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Rounded MT Bold" pitchFamily="34" charset="0"/>
                        </a:rPr>
                        <a:t> </a:t>
                      </a:r>
                      <a:r>
                        <a:rPr lang="en-US" sz="2400" dirty="0" smtClean="0">
                          <a:solidFill>
                            <a:srgbClr val="FF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Rounded MT Bold" pitchFamily="34" charset="0"/>
                        </a:rPr>
                        <a:t>do</a:t>
                      </a:r>
                    </a:p>
                    <a:p>
                      <a:endParaRPr lang="en-US" sz="2400" dirty="0" smtClean="0">
                        <a:solidFill>
                          <a:srgbClr val="FFD13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Rounded MT Bold" pitchFamily="34" charset="0"/>
                      </a:endParaRPr>
                    </a:p>
                    <a:p>
                      <a:r>
                        <a:rPr lang="en-US" sz="2400" dirty="0" smtClean="0">
                          <a:solidFill>
                            <a:srgbClr val="9966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Rounded MT Bold" pitchFamily="34" charset="0"/>
                        </a:rPr>
                        <a:t>Who</a:t>
                      </a:r>
                      <a:r>
                        <a:rPr lang="en-US" sz="2400" dirty="0" smtClean="0">
                          <a:solidFill>
                            <a:srgbClr val="FFD13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Rounded MT Bold" pitchFamily="34" charset="0"/>
                        </a:rPr>
                        <a:t> will </a:t>
                      </a:r>
                      <a:r>
                        <a:rPr lang="en-US" sz="2400" dirty="0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Rounded MT Bold" pitchFamily="34" charset="0"/>
                        </a:rPr>
                        <a:t>you</a:t>
                      </a:r>
                      <a:r>
                        <a:rPr lang="en-US" sz="2400" dirty="0" smtClean="0">
                          <a:solidFill>
                            <a:srgbClr val="FFD13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Rounded MT Bold" pitchFamily="34" charset="0"/>
                        </a:rPr>
                        <a:t> </a:t>
                      </a:r>
                      <a:r>
                        <a:rPr lang="en-US" sz="2400" dirty="0" smtClean="0">
                          <a:solidFill>
                            <a:srgbClr val="FF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Rounded MT Bold" pitchFamily="34" charset="0"/>
                        </a:rPr>
                        <a:t>live</a:t>
                      </a:r>
                      <a:r>
                        <a:rPr lang="en-US" sz="2400" dirty="0" smtClean="0">
                          <a:solidFill>
                            <a:srgbClr val="FFD13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Rounded MT Bold" pitchFamily="34" charset="0"/>
                        </a:rPr>
                        <a:t> </a:t>
                      </a:r>
                      <a:r>
                        <a:rPr lang="en-US" sz="2400" dirty="0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Rounded MT Bold" pitchFamily="34" charset="0"/>
                        </a:rPr>
                        <a:t>with</a:t>
                      </a:r>
                      <a:endParaRPr lang="en-US" sz="2400" dirty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Rounded MT Bold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Rounded MT Bold" pitchFamily="34" charset="0"/>
                        </a:rPr>
                        <a:t>if</a:t>
                      </a:r>
                      <a:r>
                        <a:rPr lang="en-US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Rounded MT Bold" pitchFamily="34" charset="0"/>
                        </a:rPr>
                        <a:t> you </a:t>
                      </a:r>
                      <a:r>
                        <a:rPr lang="en-US" sz="2400" dirty="0" smtClean="0">
                          <a:solidFill>
                            <a:schemeClr val="accent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Rounded MT Bold" pitchFamily="34" charset="0"/>
                        </a:rPr>
                        <a:t>move</a:t>
                      </a:r>
                      <a:r>
                        <a:rPr lang="en-US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Rounded MT Bold" pitchFamily="34" charset="0"/>
                        </a:rPr>
                        <a:t> to the city?</a:t>
                      </a:r>
                    </a:p>
                    <a:p>
                      <a:endParaRPr lang="en-US" sz="24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Rounded MT Bold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Rounded MT Bold" pitchFamily="34" charset="0"/>
                        </a:rPr>
                        <a:t>if</a:t>
                      </a:r>
                      <a:r>
                        <a:rPr lang="en-US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Rounded MT Bold" pitchFamily="34" charset="0"/>
                        </a:rPr>
                        <a:t> you </a:t>
                      </a:r>
                      <a:r>
                        <a:rPr lang="en-US" sz="2400" dirty="0" smtClean="0">
                          <a:solidFill>
                            <a:schemeClr val="accent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Rounded MT Bold" pitchFamily="34" charset="0"/>
                        </a:rPr>
                        <a:t>don’t pass </a:t>
                      </a:r>
                      <a:r>
                        <a:rPr lang="en-US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Rounded MT Bold" pitchFamily="34" charset="0"/>
                        </a:rPr>
                        <a:t>your exam?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Rounded MT Bold" pitchFamily="34" charset="0"/>
                        </a:rPr>
                        <a:t>if</a:t>
                      </a:r>
                      <a:r>
                        <a:rPr lang="en-US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Rounded MT Bold" pitchFamily="34" charset="0"/>
                        </a:rPr>
                        <a:t> I </a:t>
                      </a:r>
                      <a:r>
                        <a:rPr lang="en-US" sz="2400" dirty="0" smtClean="0">
                          <a:solidFill>
                            <a:schemeClr val="accent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Rounded MT Bold" pitchFamily="34" charset="0"/>
                        </a:rPr>
                        <a:t>don’t 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Rounded MT Bold" pitchFamily="34" charset="0"/>
                        </a:rPr>
                        <a:t>go?</a:t>
                      </a:r>
                      <a:endParaRPr lang="en-US" sz="24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Rounded MT Bold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972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ustom 1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00B050"/>
      </a:accent2>
      <a:accent3>
        <a:srgbClr val="0F5666"/>
      </a:accent3>
      <a:accent4>
        <a:srgbClr val="39639D"/>
      </a:accent4>
      <a:accent5>
        <a:srgbClr val="D9F1FA"/>
      </a:accent5>
      <a:accent6>
        <a:srgbClr val="F2A3A7"/>
      </a:accent6>
      <a:hlink>
        <a:srgbClr val="A8BFDF"/>
      </a:hlink>
      <a:folHlink>
        <a:srgbClr val="44B9E8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1022</TotalTime>
  <Words>581</Words>
  <Application>Microsoft Office PowerPoint</Application>
  <PresentationFormat>On-screen Show (4:3)</PresentationFormat>
  <Paragraphs>102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Civic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48</cp:revision>
  <dcterms:created xsi:type="dcterms:W3CDTF">2014-04-01T21:27:44Z</dcterms:created>
  <dcterms:modified xsi:type="dcterms:W3CDTF">2014-06-08T07:07:49Z</dcterms:modified>
</cp:coreProperties>
</file>