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5" r:id="rId5"/>
    <p:sldId id="257" r:id="rId6"/>
    <p:sldId id="258" r:id="rId7"/>
    <p:sldId id="276" r:id="rId8"/>
    <p:sldId id="259" r:id="rId9"/>
    <p:sldId id="277" r:id="rId10"/>
    <p:sldId id="262" r:id="rId11"/>
    <p:sldId id="266" r:id="rId12"/>
    <p:sldId id="260" r:id="rId13"/>
    <p:sldId id="261" r:id="rId14"/>
    <p:sldId id="263" r:id="rId15"/>
    <p:sldId id="271" r:id="rId16"/>
    <p:sldId id="272" r:id="rId17"/>
    <p:sldId id="273" r:id="rId18"/>
    <p:sldId id="274" r:id="rId19"/>
    <p:sldId id="275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435"/>
    <a:srgbClr val="004C22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4" d="100"/>
          <a:sy n="24" d="100"/>
        </p:scale>
        <p:origin x="-2892" y="-14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82E3E9-160E-498B-BF0C-46F77CA4B63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E3E9-160E-498B-BF0C-46F77CA4B63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E3E9-160E-498B-BF0C-46F77CA4B63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0" y="0"/>
            <a:ext cx="9141619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0" y="0"/>
            <a:ext cx="534924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 rot="10800000">
            <a:off x="8609076" y="0"/>
            <a:ext cx="534924" cy="6858000"/>
            <a:chOff x="0" y="0"/>
            <a:chExt cx="713232" cy="6858000"/>
          </a:xfrm>
        </p:grpSpPr>
        <p:sp>
          <p:nvSpPr>
            <p:cNvPr id="23" name="Rectangle 22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6"/>
          <p:cNvGrpSpPr/>
          <p:nvPr/>
        </p:nvGrpSpPr>
        <p:grpSpPr>
          <a:xfrm flipV="1">
            <a:off x="0" y="6144768"/>
            <a:ext cx="9141619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1188720"/>
            <a:ext cx="747522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390" y="3749040"/>
            <a:ext cx="74752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937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094-3CED-4B56-8960-F337875795A0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176-6D49-44F9-8300-C05DCC4A7B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 flipV="1">
            <a:off x="0" y="6309360"/>
            <a:ext cx="9141619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12552" y="0"/>
            <a:ext cx="9141619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094-3CED-4B56-8960-F337875795A0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176-6D49-44F9-8300-C05DCC4A7B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90" y="1188720"/>
            <a:ext cx="747522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390" y="3749040"/>
            <a:ext cx="747522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2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094-3CED-4B56-8960-F337875795A0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176-6D49-44F9-8300-C05DCC4A7B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2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094-3CED-4B56-8960-F337875795A0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176-6D49-44F9-8300-C05DCC4A7B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9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094-3CED-4B56-8960-F337875795A0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176-6D49-44F9-8300-C05DCC4A7B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1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094-3CED-4B56-8960-F337875795A0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176-6D49-44F9-8300-C05DCC4A7B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1619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005840"/>
            <a:ext cx="541782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094-3CED-4B56-8960-F337875795A0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176-6D49-44F9-8300-C05DCC4A7B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82E3E9-160E-498B-BF0C-46F77CA4B63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80" y="548640"/>
            <a:ext cx="5006340" cy="57607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094-3CED-4B56-8960-F337875795A0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176-6D49-44F9-8300-C05DCC4A7B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58293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58293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223260" y="3223260"/>
            <a:ext cx="6858000" cy="41148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2194559" y="3223261"/>
            <a:ext cx="6858000" cy="41148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04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094-3CED-4B56-8960-F337875795A0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176-6D49-44F9-8300-C05DCC4A7B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9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8094-3CED-4B56-8960-F337875795A0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37176-6D49-44F9-8300-C05DCC4A7B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0" y="0"/>
            <a:ext cx="9141619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0" y="0"/>
            <a:ext cx="534924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 rot="10800000">
            <a:off x="8609076" y="0"/>
            <a:ext cx="534924" cy="6858000"/>
            <a:chOff x="0" y="0"/>
            <a:chExt cx="713232" cy="6858000"/>
          </a:xfrm>
        </p:grpSpPr>
        <p:sp>
          <p:nvSpPr>
            <p:cNvPr id="23" name="Rectangle 22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6"/>
          <p:cNvGrpSpPr/>
          <p:nvPr/>
        </p:nvGrpSpPr>
        <p:grpSpPr>
          <a:xfrm flipV="1">
            <a:off x="0" y="6144768"/>
            <a:ext cx="9141619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4390" y="1188720"/>
            <a:ext cx="747522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390" y="3749040"/>
            <a:ext cx="74752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251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7031-5C97-40BF-8E34-67439D6FE8E9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87-C300-42EF-94AB-2D0572D9BC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 flipV="1">
            <a:off x="0" y="6309360"/>
            <a:ext cx="9141619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12552" y="0"/>
            <a:ext cx="9141619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7031-5C97-40BF-8E34-67439D6FE8E9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87-C300-42EF-94AB-2D0572D9BC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90" y="1188720"/>
            <a:ext cx="747522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390" y="3749040"/>
            <a:ext cx="747522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99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673352"/>
            <a:ext cx="3429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7031-5C97-40BF-8E34-67439D6FE8E9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87-C300-42EF-94AB-2D0572D9BC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1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600200"/>
            <a:ext cx="3429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441448"/>
            <a:ext cx="3429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7031-5C97-40BF-8E34-67439D6FE8E9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87-C300-42EF-94AB-2D0572D9BC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7031-5C97-40BF-8E34-67439D6FE8E9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87-C300-42EF-94AB-2D0572D9BC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7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7031-5C97-40BF-8E34-67439D6FE8E9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87-C300-42EF-94AB-2D0572D9BC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82E3E9-160E-498B-BF0C-46F77CA4B63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1619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005840"/>
            <a:ext cx="541782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7031-5C97-40BF-8E34-67439D6FE8E9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87-C300-42EF-94AB-2D0572D9BC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7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620" y="1828800"/>
            <a:ext cx="27432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480" y="548640"/>
            <a:ext cx="5006340" cy="57607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620" y="4206240"/>
            <a:ext cx="27432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7031-5C97-40BF-8E34-67439D6FE8E9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87-C300-42EF-94AB-2D0572D9BC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58293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58293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223260" y="3223260"/>
            <a:ext cx="6858000" cy="41148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2194559" y="3223261"/>
            <a:ext cx="6858000" cy="41148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6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7031-5C97-40BF-8E34-67439D6FE8E9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87-C300-42EF-94AB-2D0572D9BC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7031-5C97-40BF-8E34-67439D6FE8E9}" type="datetimeFigureOut">
              <a:rPr lang="en-US" smtClean="0">
                <a:solidFill>
                  <a:prstClr val="black"/>
                </a:solidFill>
              </a:rPr>
              <a:pPr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0A87-C300-42EF-94AB-2D0572D9BC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E3E9-160E-498B-BF0C-46F77CA4B63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E3E9-160E-498B-BF0C-46F77CA4B63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82E3E9-160E-498B-BF0C-46F77CA4B63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2E3E9-160E-498B-BF0C-46F77CA4B63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82E3E9-160E-498B-BF0C-46F77CA4B63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altLang="ko-KR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82E3E9-160E-498B-BF0C-46F77CA4B63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82E3E9-160E-498B-BF0C-46F77CA4B63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A2D5C3-E15C-4132-A162-9FA6FAD7C45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309360"/>
            <a:ext cx="9141619" cy="5029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703256"/>
            <a:ext cx="9141619" cy="154745"/>
          </a:xfrm>
          <a:prstGeom prst="rect">
            <a:avLst/>
          </a:prstGeom>
          <a:solidFill>
            <a:schemeClr val="accent1"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673352"/>
            <a:ext cx="71323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391656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atinLnBrk="0"/>
            <a:fld id="{AD9A8094-3CED-4B56-8960-F337875795A0}" type="datetimeFigureOut">
              <a:rPr lang="en-US" smtClean="0">
                <a:solidFill>
                  <a:prstClr val="black"/>
                </a:solidFill>
              </a:rPr>
              <a:pPr latinLnBrk="0"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391656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391656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atinLnBrk="0"/>
            <a:fld id="{48D37176-6D49-44F9-8300-C05DCC4A7B1D}" type="slidenum">
              <a:rPr lang="en-US" smtClean="0">
                <a:solidFill>
                  <a:prstClr val="black"/>
                </a:solidFill>
              </a:rPr>
              <a:pPr latinLnBrk="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1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white">
          <a:xfrm>
            <a:off x="0" y="0"/>
            <a:ext cx="914171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  <a:alpha val="35000"/>
                </a:schemeClr>
              </a:gs>
              <a:gs pos="0">
                <a:schemeClr val="bg1">
                  <a:alpha val="4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309360"/>
            <a:ext cx="9141619" cy="5029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703256"/>
            <a:ext cx="9141619" cy="154745"/>
          </a:xfrm>
          <a:prstGeom prst="rect">
            <a:avLst/>
          </a:prstGeom>
          <a:solidFill>
            <a:schemeClr val="accent1">
              <a:alpha val="2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912"/>
            <a:ext cx="713232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673352"/>
            <a:ext cx="713232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391656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atinLnBrk="0"/>
            <a:fld id="{19847031-5C97-40BF-8E34-67439D6FE8E9}" type="datetimeFigureOut">
              <a:rPr lang="en-US" smtClean="0">
                <a:solidFill>
                  <a:prstClr val="black"/>
                </a:solidFill>
              </a:rPr>
              <a:pPr latinLnBrk="0"/>
              <a:t>9/21/2016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391656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6391656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atinLnBrk="0"/>
            <a:fld id="{D7E80A87-C300-42EF-94AB-2D0572D9BC94}" type="slidenum">
              <a:rPr lang="en-US" smtClean="0">
                <a:solidFill>
                  <a:prstClr val="black"/>
                </a:solidFill>
              </a:rPr>
              <a:pPr latinLnBrk="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3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pos="3840">
          <p15:clr>
            <a:srgbClr val="F26B43"/>
          </p15:clr>
        </p15:guide>
        <p15:guide id="5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492896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altLang="ko-KR" sz="4400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Smart Choice </a:t>
            </a:r>
            <a:br>
              <a:rPr lang="en-US" altLang="ko-KR" sz="4400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US" altLang="ko-KR" sz="4400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Level 4</a:t>
            </a:r>
            <a:endParaRPr lang="ko-KR" altLang="en-US" sz="4400" dirty="0">
              <a:solidFill>
                <a:srgbClr val="B014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ea typeface="안상수2006중간" pitchFamily="18" charset="-127"/>
              </a:rPr>
              <a:t>Unit 7 Grammar</a:t>
            </a:r>
            <a:endParaRPr lang="ko-KR" altLang="en-US" sz="3600" dirty="0">
              <a:solidFill>
                <a:srgbClr val="B014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  <a:ea typeface="안상수2006중간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4800" b="1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ea typeface="안상수2006중간" pitchFamily="18" charset="-127"/>
              </a:rPr>
              <a:t>Unit 7 Grammar: Now Practice</a:t>
            </a:r>
            <a:endParaRPr lang="ko-KR" altLang="en-US" sz="4800" b="1" dirty="0">
              <a:solidFill>
                <a:srgbClr val="B014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  <a:ea typeface="안상수2006중간" pitchFamily="18" charset="-127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931224" cy="4873752"/>
          </a:xfr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Complete the sentences with too much or too many.</a:t>
            </a: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altLang="ko-KR" b="1" dirty="0" smtClean="0">
                <a:latin typeface="Arial Rounded MT Bold" pitchFamily="34" charset="0"/>
              </a:rPr>
              <a:t>1.It’s impossible to have ________ jewelry.</a:t>
            </a:r>
          </a:p>
          <a:p>
            <a:pPr>
              <a:buNone/>
            </a:pPr>
            <a:r>
              <a:rPr lang="en-US" altLang="ko-KR" b="1" dirty="0" smtClean="0">
                <a:latin typeface="Arial Rounded MT Bold" pitchFamily="34" charset="0"/>
              </a:rPr>
              <a:t>2. You can never have _________ friends.</a:t>
            </a:r>
          </a:p>
          <a:p>
            <a:pPr>
              <a:buNone/>
            </a:pPr>
            <a:r>
              <a:rPr lang="en-US" altLang="ko-KR" b="1" dirty="0" smtClean="0">
                <a:latin typeface="Arial Rounded MT Bold" pitchFamily="34" charset="0"/>
              </a:rPr>
              <a:t>3. How do you feel when you eat ____________ food?</a:t>
            </a:r>
          </a:p>
          <a:p>
            <a:pPr>
              <a:buNone/>
            </a:pPr>
            <a:r>
              <a:rPr lang="en-US" altLang="ko-KR" b="1" dirty="0" smtClean="0">
                <a:latin typeface="Arial Rounded MT Bold" pitchFamily="34" charset="0"/>
              </a:rPr>
              <a:t>4. Is it possible to watch ___________ television?</a:t>
            </a:r>
          </a:p>
          <a:p>
            <a:pPr>
              <a:buNone/>
            </a:pPr>
            <a:r>
              <a:rPr lang="en-US" altLang="ko-KR" b="1" dirty="0" smtClean="0">
                <a:latin typeface="Arial Rounded MT Bold" pitchFamily="34" charset="0"/>
              </a:rPr>
              <a:t>5. Do you spend _____________ hours on the phone?</a:t>
            </a:r>
          </a:p>
          <a:p>
            <a:pPr>
              <a:buNone/>
            </a:pPr>
            <a:r>
              <a:rPr lang="en-US" altLang="ko-KR" b="1" dirty="0" smtClean="0">
                <a:latin typeface="Arial Rounded MT Bold" pitchFamily="34" charset="0"/>
              </a:rPr>
              <a:t>6. Are there ___________ malls in your area?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960" y="23488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9952" y="252483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B01435"/>
                </a:solidFill>
                <a:latin typeface="Arial Rounded MT Bold" pitchFamily="34" charset="0"/>
              </a:rPr>
              <a:t>t</a:t>
            </a:r>
            <a:r>
              <a:rPr lang="en-US" altLang="ko-KR" sz="2000" b="1" dirty="0" smtClean="0">
                <a:solidFill>
                  <a:srgbClr val="B01435"/>
                </a:solidFill>
                <a:latin typeface="Arial Rounded MT Bold" pitchFamily="34" charset="0"/>
              </a:rPr>
              <a:t>oo much</a:t>
            </a:r>
            <a:endParaRPr lang="ko-KR" altLang="en-US" sz="2000" b="1" dirty="0">
              <a:solidFill>
                <a:srgbClr val="B0143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292494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B01435"/>
                </a:solidFill>
                <a:latin typeface="Arial Rounded MT Bold" pitchFamily="34" charset="0"/>
              </a:rPr>
              <a:t>t</a:t>
            </a:r>
            <a:r>
              <a:rPr lang="en-US" altLang="ko-KR" sz="2000" b="1" dirty="0" smtClean="0">
                <a:solidFill>
                  <a:srgbClr val="B01435"/>
                </a:solidFill>
                <a:latin typeface="Arial Rounded MT Bold" pitchFamily="34" charset="0"/>
              </a:rPr>
              <a:t>oo many</a:t>
            </a:r>
            <a:endParaRPr lang="ko-KR" altLang="en-US" sz="2000" b="1" dirty="0">
              <a:solidFill>
                <a:srgbClr val="B01435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425302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B01435"/>
                </a:solidFill>
                <a:latin typeface="Arial Rounded MT Bold" pitchFamily="34" charset="0"/>
              </a:rPr>
              <a:t>t</a:t>
            </a:r>
            <a:r>
              <a:rPr lang="en-US" altLang="ko-KR" sz="2000" b="1" dirty="0" smtClean="0">
                <a:solidFill>
                  <a:srgbClr val="B01435"/>
                </a:solidFill>
                <a:latin typeface="Arial Rounded MT Bold" pitchFamily="34" charset="0"/>
              </a:rPr>
              <a:t>oo many</a:t>
            </a:r>
            <a:endParaRPr lang="ko-KR" altLang="en-US" sz="2000" b="1" dirty="0">
              <a:solidFill>
                <a:srgbClr val="B01435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472514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B01435"/>
                </a:solidFill>
                <a:latin typeface="Arial Rounded MT Bold" pitchFamily="34" charset="0"/>
              </a:rPr>
              <a:t>t</a:t>
            </a:r>
            <a:r>
              <a:rPr lang="en-US" altLang="ko-KR" sz="2000" b="1" dirty="0" smtClean="0">
                <a:solidFill>
                  <a:srgbClr val="B01435"/>
                </a:solidFill>
                <a:latin typeface="Arial Rounded MT Bold" pitchFamily="34" charset="0"/>
              </a:rPr>
              <a:t>oo many</a:t>
            </a:r>
            <a:endParaRPr lang="ko-KR" altLang="en-US" sz="2000" b="1" dirty="0">
              <a:solidFill>
                <a:srgbClr val="B01435"/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335699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B01435"/>
                </a:solidFill>
                <a:latin typeface="Arial Rounded MT Bold" pitchFamily="34" charset="0"/>
              </a:rPr>
              <a:t>t</a:t>
            </a:r>
            <a:r>
              <a:rPr lang="en-US" altLang="ko-KR" sz="2000" b="1" dirty="0" smtClean="0">
                <a:solidFill>
                  <a:srgbClr val="B01435"/>
                </a:solidFill>
                <a:latin typeface="Arial Rounded MT Bold" pitchFamily="34" charset="0"/>
              </a:rPr>
              <a:t>oo much</a:t>
            </a:r>
            <a:endParaRPr lang="ko-KR" altLang="en-US" sz="2000" b="1" dirty="0">
              <a:solidFill>
                <a:srgbClr val="B01435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382097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B01435"/>
                </a:solidFill>
                <a:latin typeface="Arial Rounded MT Bold" pitchFamily="34" charset="0"/>
              </a:rPr>
              <a:t>t</a:t>
            </a:r>
            <a:r>
              <a:rPr lang="en-US" altLang="ko-KR" sz="2000" b="1" dirty="0" smtClean="0">
                <a:solidFill>
                  <a:srgbClr val="B01435"/>
                </a:solidFill>
                <a:latin typeface="Arial Rounded MT Bold" pitchFamily="34" charset="0"/>
              </a:rPr>
              <a:t>oo much</a:t>
            </a:r>
            <a:endParaRPr lang="ko-KR" altLang="en-US" sz="2000" b="1" dirty="0">
              <a:solidFill>
                <a:srgbClr val="B01435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4800" b="1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ea typeface="안상수2006중간" pitchFamily="18" charset="-127"/>
              </a:rPr>
              <a:t>Unit 7 Grammar: Now Practice</a:t>
            </a:r>
            <a:endParaRPr lang="ko-KR" altLang="en-US" sz="4800" b="1" dirty="0">
              <a:solidFill>
                <a:srgbClr val="B014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  <a:ea typeface="안상수2006중간" pitchFamily="18" charset="-127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931224" cy="4873752"/>
          </a:xfrm>
        </p:spPr>
        <p:txBody>
          <a:bodyPr vert="horz">
            <a:normAutofit fontScale="92500" lnSpcReduction="10000"/>
          </a:bodyPr>
          <a:lstStyle/>
          <a:p>
            <a:pPr algn="ctr">
              <a:buNone/>
            </a:pP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Complete the sentences. Use too or not enough and the words in the parentheses. </a:t>
            </a: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altLang="ko-KR" b="1" dirty="0" smtClean="0">
                <a:latin typeface="Arial Rounded MT Bold" pitchFamily="34" charset="0"/>
              </a:rPr>
              <a:t>1. Jason want to buy a car, but he _____________________ money. (have)</a:t>
            </a:r>
          </a:p>
          <a:p>
            <a:pPr>
              <a:buNone/>
            </a:pPr>
            <a:r>
              <a:rPr lang="en-US" altLang="ko-KR" b="1" dirty="0" smtClean="0">
                <a:latin typeface="Arial Rounded MT Bold" pitchFamily="34" charset="0"/>
              </a:rPr>
              <a:t>2. Ann wants to go to the movies, but she _______________ homework. (have/much)</a:t>
            </a:r>
          </a:p>
          <a:p>
            <a:pPr>
              <a:buNone/>
            </a:pPr>
            <a:r>
              <a:rPr lang="en-US" altLang="ko-KR" b="1" dirty="0" smtClean="0">
                <a:latin typeface="Arial Rounded MT Bold" pitchFamily="34" charset="0"/>
              </a:rPr>
              <a:t>3. Ken wanted to finish his homework, but he ____________________ time. (have)</a:t>
            </a:r>
          </a:p>
          <a:p>
            <a:pPr>
              <a:buNone/>
            </a:pPr>
            <a:r>
              <a:rPr lang="en-US" altLang="ko-KR" b="1" dirty="0" smtClean="0">
                <a:latin typeface="Arial Rounded MT Bold" pitchFamily="34" charset="0"/>
              </a:rPr>
              <a:t>4. Erin wanted to see the beginning of the movie, but she __________________. (be/late)</a:t>
            </a:r>
          </a:p>
          <a:p>
            <a:pPr>
              <a:buNone/>
            </a:pPr>
            <a:r>
              <a:rPr lang="en-US" altLang="ko-KR" b="1" dirty="0" smtClean="0">
                <a:latin typeface="Arial Rounded MT Bold" pitchFamily="34" charset="0"/>
              </a:rPr>
              <a:t>5. Linda hoped to pass the test, but she _____________________. (study/hard)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263691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B01435"/>
                </a:solidFill>
                <a:latin typeface="Arial Rounded MT Bold" pitchFamily="34" charset="0"/>
              </a:rPr>
              <a:t>d</a:t>
            </a:r>
            <a:r>
              <a:rPr lang="en-US" altLang="ko-KR" sz="2000" b="1" dirty="0" smtClean="0">
                <a:solidFill>
                  <a:srgbClr val="B01435"/>
                </a:solidFill>
                <a:latin typeface="Arial Rounded MT Bold" pitchFamily="34" charset="0"/>
              </a:rPr>
              <a:t>oesn’t have enough</a:t>
            </a:r>
            <a:endParaRPr lang="ko-KR" altLang="en-US" sz="2000" b="1" dirty="0">
              <a:solidFill>
                <a:srgbClr val="B01435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331692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B01435"/>
                </a:solidFill>
                <a:latin typeface="Arial Rounded MT Bold" pitchFamily="34" charset="0"/>
              </a:rPr>
              <a:t>h</a:t>
            </a:r>
            <a:r>
              <a:rPr lang="en-US" altLang="ko-KR" sz="2000" b="1" dirty="0" smtClean="0">
                <a:solidFill>
                  <a:srgbClr val="B01435"/>
                </a:solidFill>
                <a:latin typeface="Arial Rounded MT Bold" pitchFamily="34" charset="0"/>
              </a:rPr>
              <a:t>as too much</a:t>
            </a:r>
            <a:endParaRPr lang="ko-KR" altLang="en-US" sz="2000" b="1" dirty="0">
              <a:solidFill>
                <a:srgbClr val="B01435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29309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B01435"/>
                </a:solidFill>
                <a:latin typeface="Arial Rounded MT Bold" pitchFamily="34" charset="0"/>
              </a:rPr>
              <a:t>d</a:t>
            </a:r>
            <a:r>
              <a:rPr lang="en-US" altLang="ko-KR" sz="2000" b="1" dirty="0" smtClean="0">
                <a:solidFill>
                  <a:srgbClr val="B01435"/>
                </a:solidFill>
                <a:latin typeface="Arial Rounded MT Bold" pitchFamily="34" charset="0"/>
              </a:rPr>
              <a:t>oesn’t have enough</a:t>
            </a:r>
            <a:endParaRPr lang="ko-KR" altLang="en-US" sz="2000" b="1" dirty="0">
              <a:solidFill>
                <a:srgbClr val="B01435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97310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B01435"/>
                </a:solidFill>
                <a:latin typeface="Arial Rounded MT Bold" pitchFamily="34" charset="0"/>
              </a:rPr>
              <a:t>was too late</a:t>
            </a:r>
            <a:endParaRPr lang="ko-KR" altLang="en-US" sz="2000" b="1" dirty="0">
              <a:solidFill>
                <a:srgbClr val="B01435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621178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B01435"/>
                </a:solidFill>
                <a:latin typeface="Arial Rounded MT Bold" pitchFamily="34" charset="0"/>
              </a:rPr>
              <a:t>d</a:t>
            </a:r>
            <a:r>
              <a:rPr lang="en-US" altLang="ko-KR" sz="2000" b="1" dirty="0" smtClean="0">
                <a:solidFill>
                  <a:srgbClr val="B01435"/>
                </a:solidFill>
                <a:latin typeface="Arial Rounded MT Bold" pitchFamily="34" charset="0"/>
              </a:rPr>
              <a:t>idn’t study hard enough</a:t>
            </a:r>
            <a:endParaRPr lang="ko-KR" altLang="en-US" sz="2000" b="1" dirty="0">
              <a:solidFill>
                <a:srgbClr val="B01435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800" b="1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ea typeface="안상수2006중간" pitchFamily="18" charset="-127"/>
              </a:rPr>
              <a:t>Unit 7 Grammar</a:t>
            </a:r>
            <a:endParaRPr lang="ko-KR" altLang="en-US" sz="4800" b="1" dirty="0">
              <a:solidFill>
                <a:srgbClr val="B014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  <a:ea typeface="안상수2006중간" pitchFamily="18" charset="-127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544" y="1268760"/>
            <a:ext cx="7931224" cy="4873752"/>
          </a:xfr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Not enough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 </a:t>
            </a:r>
            <a:r>
              <a:rPr lang="en-US" altLang="ko-KR" b="1" dirty="0" smtClean="0">
                <a:latin typeface="Arial Rounded MT Bold" pitchFamily="34" charset="0"/>
              </a:rPr>
              <a:t>is the opposite of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</a:t>
            </a:r>
            <a:r>
              <a:rPr lang="en-US" altLang="ko-KR" b="1" dirty="0" smtClean="0">
                <a:latin typeface="Arial Rounded MT Bold" pitchFamily="34" charset="0"/>
              </a:rPr>
              <a:t>.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It means we need or want more of something. 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We use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not enough </a:t>
            </a:r>
            <a:r>
              <a:rPr lang="en-US" altLang="ko-KR" b="1" dirty="0" smtClean="0">
                <a:latin typeface="Arial Rounded MT Bold" pitchFamily="34" charset="0"/>
              </a:rPr>
              <a:t>in 2 ways.</a:t>
            </a:r>
          </a:p>
          <a:p>
            <a:pPr marL="457200" indent="-457200"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1.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Not</a:t>
            </a:r>
            <a:r>
              <a:rPr lang="en-US" altLang="ko-KR" b="1" dirty="0" smtClean="0">
                <a:latin typeface="Arial Rounded MT Bold" pitchFamily="34" charset="0"/>
              </a:rPr>
              <a:t> + </a:t>
            </a:r>
            <a:r>
              <a:rPr lang="en-US" altLang="ko-KR" b="1" dirty="0" smtClean="0">
                <a:solidFill>
                  <a:srgbClr val="00B050"/>
                </a:solidFill>
                <a:latin typeface="Arial Rounded MT Bold" pitchFamily="34" charset="0"/>
              </a:rPr>
              <a:t>adjective/adverb</a:t>
            </a:r>
            <a:r>
              <a:rPr lang="en-US" altLang="ko-KR" b="1" dirty="0" smtClean="0">
                <a:latin typeface="Arial Rounded MT Bold" pitchFamily="34" charset="0"/>
              </a:rPr>
              <a:t> +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enough</a:t>
            </a: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2.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Not enough </a:t>
            </a:r>
            <a:r>
              <a:rPr lang="en-US" altLang="ko-KR" b="1" dirty="0" smtClean="0">
                <a:latin typeface="Arial Rounded MT Bold" pitchFamily="34" charset="0"/>
              </a:rPr>
              <a:t>+ </a:t>
            </a:r>
            <a:r>
              <a:rPr lang="en-US" altLang="ko-KR" b="1" dirty="0" smtClean="0">
                <a:solidFill>
                  <a:srgbClr val="7030A0"/>
                </a:solidFill>
                <a:latin typeface="Arial Rounded MT Bold" pitchFamily="34" charset="0"/>
              </a:rPr>
              <a:t>noun</a:t>
            </a:r>
          </a:p>
          <a:p>
            <a:pPr algn="ctr"/>
            <a:r>
              <a:rPr lang="en-US" altLang="ko-KR" b="1" dirty="0" smtClean="0">
                <a:latin typeface="Arial Rounded MT Bold" pitchFamily="34" charset="0"/>
              </a:rPr>
              <a:t>There  is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n’t enough</a:t>
            </a:r>
            <a:r>
              <a:rPr lang="en-US" altLang="ko-KR" b="1" dirty="0" smtClean="0">
                <a:latin typeface="Arial Rounded MT Bold" pitchFamily="34" charset="0"/>
              </a:rPr>
              <a:t> </a:t>
            </a:r>
            <a:r>
              <a:rPr lang="en-US" altLang="ko-KR" b="1" dirty="0" smtClean="0">
                <a:solidFill>
                  <a:srgbClr val="7030A0"/>
                </a:solidFill>
                <a:latin typeface="Arial Rounded MT Bold" pitchFamily="34" charset="0"/>
              </a:rPr>
              <a:t>food</a:t>
            </a:r>
            <a:r>
              <a:rPr lang="en-US" altLang="ko-KR" b="1" dirty="0" smtClean="0">
                <a:latin typeface="Arial Rounded MT Bold" pitchFamily="34" charset="0"/>
              </a:rPr>
              <a:t>. (We need more food.)</a:t>
            </a:r>
          </a:p>
          <a:p>
            <a:pPr algn="ctr"/>
            <a:r>
              <a:rPr lang="en-US" altLang="ko-KR" b="1" dirty="0" smtClean="0">
                <a:latin typeface="Arial Rounded MT Bold" pitchFamily="34" charset="0"/>
              </a:rPr>
              <a:t>I do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n’t </a:t>
            </a:r>
            <a:r>
              <a:rPr lang="en-US" altLang="ko-KR" b="1" dirty="0" smtClean="0">
                <a:latin typeface="Arial Rounded MT Bold" pitchFamily="34" charset="0"/>
              </a:rPr>
              <a:t>have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enough</a:t>
            </a:r>
            <a:r>
              <a:rPr lang="en-US" altLang="ko-KR" b="1" dirty="0" smtClean="0">
                <a:latin typeface="Arial Rounded MT Bold" pitchFamily="34" charset="0"/>
              </a:rPr>
              <a:t> </a:t>
            </a:r>
            <a:r>
              <a:rPr lang="en-US" altLang="ko-KR" b="1" dirty="0" smtClean="0">
                <a:solidFill>
                  <a:srgbClr val="7030A0"/>
                </a:solidFill>
                <a:latin typeface="Arial Rounded MT Bold" pitchFamily="34" charset="0"/>
              </a:rPr>
              <a:t>money</a:t>
            </a:r>
            <a:r>
              <a:rPr lang="en-US" altLang="ko-KR" b="1" dirty="0" smtClean="0">
                <a:latin typeface="Arial Rounded MT Bold" pitchFamily="34" charset="0"/>
              </a:rPr>
              <a:t>. (I need more money.)</a:t>
            </a: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688297"/>
              </p:ext>
            </p:extLst>
          </p:nvPr>
        </p:nvGraphicFramePr>
        <p:xfrm>
          <a:off x="1259632" y="256490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0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~ Unit 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Too/not enough; too many/too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Look at the pictures and complete the sentences.  Use </a:t>
            </a:r>
            <a:r>
              <a:rPr lang="en-US" sz="2400" i="1" dirty="0" smtClean="0"/>
              <a:t>too</a:t>
            </a:r>
            <a:r>
              <a:rPr lang="en-US" sz="2400" dirty="0" smtClean="0"/>
              <a:t> + these words: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352800"/>
            <a:ext cx="4053840" cy="1981200"/>
          </a:xfrm>
        </p:spPr>
        <p:txBody>
          <a:bodyPr>
            <a:normAutofit/>
          </a:bodyPr>
          <a:lstStyle/>
          <a:p>
            <a:pPr marL="502920" lvl="0" indent="-457200">
              <a:buFont typeface="+mj-lt"/>
              <a:buAutoNum type="arabicPeriod"/>
            </a:pPr>
            <a:r>
              <a:rPr lang="en-US" dirty="0"/>
              <a:t>The radio is </a:t>
            </a:r>
            <a:r>
              <a:rPr lang="en-US" u="sng" dirty="0"/>
              <a:t>   </a:t>
            </a:r>
            <a:r>
              <a:rPr lang="en-US" i="1" u="sng" dirty="0" smtClean="0"/>
              <a:t>too </a:t>
            </a:r>
            <a:r>
              <a:rPr lang="en-US" i="1" u="sng" dirty="0"/>
              <a:t>loud  </a:t>
            </a:r>
            <a:r>
              <a:rPr lang="en-US" i="1" u="sng" dirty="0" smtClean="0"/>
              <a:t>   </a:t>
            </a:r>
            <a:r>
              <a:rPr lang="en-US" dirty="0"/>
              <a:t>.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dirty="0"/>
              <a:t>The box </a:t>
            </a:r>
            <a:r>
              <a:rPr lang="en-US" dirty="0" smtClean="0"/>
              <a:t>is  </a:t>
            </a:r>
            <a:r>
              <a:rPr lang="en-US" dirty="0"/>
              <a:t>________________.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dirty="0"/>
              <a:t>The net is </a:t>
            </a:r>
            <a:r>
              <a:rPr lang="en-US" dirty="0" smtClean="0"/>
              <a:t>________________.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09160" y="3352800"/>
            <a:ext cx="4053840" cy="1981200"/>
          </a:xfrm>
        </p:spPr>
        <p:txBody>
          <a:bodyPr>
            <a:normAutofit/>
          </a:bodyPr>
          <a:lstStyle/>
          <a:p>
            <a:pPr marL="502920" lvl="0" indent="-457200">
              <a:buFont typeface="+mj-lt"/>
              <a:buAutoNum type="arabicPeriod" startAt="4"/>
            </a:pPr>
            <a:r>
              <a:rPr lang="en-US" dirty="0"/>
              <a:t>She’s driving ________________. </a:t>
            </a:r>
          </a:p>
          <a:p>
            <a:pPr marL="502920" lvl="0" indent="-457200">
              <a:buFont typeface="+mj-lt"/>
              <a:buAutoNum type="arabicPeriod" startAt="4"/>
            </a:pPr>
            <a:r>
              <a:rPr lang="en-US" dirty="0"/>
              <a:t>The ball is ________________.</a:t>
            </a:r>
          </a:p>
          <a:p>
            <a:pPr marL="502920" lvl="0" indent="-457200">
              <a:buFont typeface="+mj-lt"/>
              <a:buAutoNum type="arabicPeriod" startAt="4"/>
            </a:pPr>
            <a:r>
              <a:rPr lang="en-US" dirty="0"/>
              <a:t>The restaurant is _______________.</a:t>
            </a:r>
          </a:p>
          <a:p>
            <a:pPr marL="502920" indent="-457200">
              <a:buFont typeface="+mj-lt"/>
              <a:buAutoNum type="arabicPeriod" startAt="4"/>
            </a:pPr>
            <a:endParaRPr lang="en-US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4575"/>
          <a:stretch>
            <a:fillRect/>
          </a:stretch>
        </p:blipFill>
        <p:spPr bwMode="auto">
          <a:xfrm>
            <a:off x="1600200" y="1264919"/>
            <a:ext cx="59340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43957"/>
              </p:ext>
            </p:extLst>
          </p:nvPr>
        </p:nvGraphicFramePr>
        <p:xfrm>
          <a:off x="145255" y="825690"/>
          <a:ext cx="8843964" cy="4206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73994"/>
                <a:gridCol w="1473994"/>
                <a:gridCol w="1473994"/>
                <a:gridCol w="1473994"/>
                <a:gridCol w="1473994"/>
                <a:gridCol w="1473994"/>
              </a:tblGrid>
              <a:tr h="2781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big</a:t>
                      </a:r>
                      <a:endParaRPr lang="en-US" sz="2000" dirty="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crowded</a:t>
                      </a:r>
                      <a:endParaRPr lang="en-US" sz="200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fast</a:t>
                      </a:r>
                      <a:endParaRPr lang="en-US" sz="200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heavy</a:t>
                      </a:r>
                      <a:endParaRPr lang="en-US" sz="2000" dirty="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trike="sngStrike" dirty="0">
                          <a:effectLst/>
                        </a:rPr>
                        <a:t>loud</a:t>
                      </a:r>
                      <a:endParaRPr lang="en-US" sz="2000" dirty="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low</a:t>
                      </a:r>
                      <a:endParaRPr lang="en-US" sz="2000" dirty="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133600" y="3810000"/>
            <a:ext cx="1905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too heavy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57400" y="4267200"/>
            <a:ext cx="1905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too low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05600" y="3276600"/>
            <a:ext cx="1905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too fast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7000" y="3810000"/>
            <a:ext cx="1905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too big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62800" y="4343400"/>
            <a:ext cx="1905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too crowded</a:t>
            </a:r>
          </a:p>
        </p:txBody>
      </p:sp>
    </p:spTree>
    <p:extLst>
      <p:ext uri="{BB962C8B-B14F-4D97-AF65-F5344CB8AC3E}">
        <p14:creationId xmlns:p14="http://schemas.microsoft.com/office/powerpoint/2010/main" val="22539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/>
          <a:lstStyle/>
          <a:p>
            <a:pPr algn="ctr"/>
            <a:r>
              <a:rPr lang="en-US" dirty="0" smtClean="0"/>
              <a:t>Write </a:t>
            </a:r>
            <a:r>
              <a:rPr lang="en-US" i="1" dirty="0" smtClean="0"/>
              <a:t>too / too much / too many / </a:t>
            </a:r>
            <a:r>
              <a:rPr lang="en-US" dirty="0" smtClean="0"/>
              <a:t>or </a:t>
            </a:r>
            <a:r>
              <a:rPr lang="en-US" i="1" dirty="0" smtClean="0"/>
              <a:t> enough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102352"/>
          </a:xfrm>
        </p:spPr>
        <p:txBody>
          <a:bodyPr>
            <a:normAutofit/>
          </a:bodyPr>
          <a:lstStyle/>
          <a:p>
            <a:pPr marL="502920" lvl="0" indent="-457200">
              <a:buFont typeface="+mj-lt"/>
              <a:buAutoNum type="arabicPeriod"/>
            </a:pPr>
            <a:r>
              <a:rPr lang="en-US" sz="2400" dirty="0"/>
              <a:t>You’re always at home.  You don’t go out </a:t>
            </a:r>
            <a:r>
              <a:rPr lang="en-US" sz="2400" u="sng" dirty="0"/>
              <a:t>          enough          </a:t>
            </a:r>
            <a:r>
              <a:rPr lang="en-US" sz="2400" dirty="0"/>
              <a:t>.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400" dirty="0"/>
              <a:t>I don’t like the weather here.  There’s _____________________ rain.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400" dirty="0"/>
              <a:t>I can’t wait for them.  I don’t have _____________________ time. 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400" dirty="0"/>
              <a:t>There was nowhere to sit on the beach.  There were _____________________ people.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400" dirty="0"/>
              <a:t>You’re always tired.  I think you work _____________________ hard. 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400" dirty="0"/>
              <a:t>“Did you have _____________________ to eat</a:t>
            </a:r>
            <a:r>
              <a:rPr lang="en-US" sz="2400" dirty="0" smtClean="0"/>
              <a:t>?”</a:t>
            </a:r>
            <a:r>
              <a:rPr lang="en-US" sz="2400" dirty="0"/>
              <a:t> </a:t>
            </a:r>
            <a:r>
              <a:rPr lang="en-US" sz="2400" dirty="0" smtClean="0"/>
              <a:t>   “Yes</a:t>
            </a:r>
            <a:r>
              <a:rPr lang="en-US" sz="2400" dirty="0"/>
              <a:t>, thank you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943600" y="1447800"/>
            <a:ext cx="2286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too much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10200" y="2362200"/>
            <a:ext cx="2286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enough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90600" y="3276600"/>
            <a:ext cx="2286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too many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13120" y="3810000"/>
            <a:ext cx="2286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too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4648200"/>
            <a:ext cx="2286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enough</a:t>
            </a:r>
          </a:p>
        </p:txBody>
      </p:sp>
    </p:spTree>
    <p:extLst>
      <p:ext uri="{BB962C8B-B14F-4D97-AF65-F5344CB8AC3E}">
        <p14:creationId xmlns:p14="http://schemas.microsoft.com/office/powerpoint/2010/main" val="6038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949952"/>
          </a:xfrm>
        </p:spPr>
        <p:txBody>
          <a:bodyPr>
            <a:normAutofit/>
          </a:bodyPr>
          <a:lstStyle/>
          <a:p>
            <a:pPr marL="502920" lvl="0" indent="-457200">
              <a:buFont typeface="+mj-lt"/>
              <a:buAutoNum type="arabicPeriod" startAt="7"/>
            </a:pPr>
            <a:r>
              <a:rPr lang="en-US" sz="2400" dirty="0"/>
              <a:t>You drink _____________________ coffee.  It’s not good for you. </a:t>
            </a:r>
          </a:p>
          <a:p>
            <a:pPr marL="502920" lvl="0" indent="-457200">
              <a:buFont typeface="+mj-lt"/>
              <a:buAutoNum type="arabicPeriod" startAt="7"/>
            </a:pPr>
            <a:r>
              <a:rPr lang="en-US" sz="2400" dirty="0"/>
              <a:t>You don’t eat _____________________ vegetables.  You should eat more of them. </a:t>
            </a:r>
          </a:p>
          <a:p>
            <a:pPr marL="502920" lvl="0" indent="-457200">
              <a:buFont typeface="+mj-lt"/>
              <a:buAutoNum type="arabicPeriod" startAt="7"/>
            </a:pPr>
            <a:r>
              <a:rPr lang="en-US" sz="2400" dirty="0"/>
              <a:t>I don’t like the weather here.  It’s _____________________ cold.</a:t>
            </a:r>
          </a:p>
          <a:p>
            <a:pPr marL="502920" lvl="0" indent="-457200">
              <a:buFont typeface="+mj-lt"/>
              <a:buAutoNum type="arabicPeriod" startAt="7"/>
            </a:pPr>
            <a:r>
              <a:rPr lang="en-US" sz="2400" dirty="0"/>
              <a:t>Our team didn’t play well.  We made _____________________ mistakes. </a:t>
            </a:r>
          </a:p>
          <a:p>
            <a:pPr marL="502920" indent="-457200">
              <a:buFont typeface="+mj-lt"/>
              <a:buAutoNum type="arabicPeriod" startAt="7"/>
            </a:pPr>
            <a:r>
              <a:rPr lang="en-US" sz="2400" dirty="0"/>
              <a:t>“Would you like some ice in your tea?”	“Yes, but not _____________________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62200" y="1078230"/>
            <a:ext cx="2286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too much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19400" y="1600200"/>
            <a:ext cx="2286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enough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0" y="2514600"/>
            <a:ext cx="2286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too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91200" y="3048000"/>
            <a:ext cx="2286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too many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66800" y="4343400"/>
            <a:ext cx="2286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too much</a:t>
            </a:r>
          </a:p>
        </p:txBody>
      </p:sp>
    </p:spTree>
    <p:extLst>
      <p:ext uri="{BB962C8B-B14F-4D97-AF65-F5344CB8AC3E}">
        <p14:creationId xmlns:p14="http://schemas.microsoft.com/office/powerpoint/2010/main" val="279153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564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Complete the sentences.  Use </a:t>
            </a:r>
            <a:r>
              <a:rPr lang="en-US" i="1" dirty="0" smtClean="0"/>
              <a:t>too</a:t>
            </a:r>
            <a:r>
              <a:rPr lang="en-US" dirty="0" smtClean="0"/>
              <a:t> or </a:t>
            </a:r>
            <a:r>
              <a:rPr lang="en-US" i="1" dirty="0" smtClean="0"/>
              <a:t>enough</a:t>
            </a:r>
            <a:r>
              <a:rPr lang="en-US" dirty="0" smtClean="0"/>
              <a:t> with the words in parentheses.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645152"/>
          </a:xfrm>
        </p:spPr>
        <p:txBody>
          <a:bodyPr>
            <a:noAutofit/>
          </a:bodyPr>
          <a:lstStyle/>
          <a:p>
            <a:pPr marL="502920" lvl="0" indent="-457200">
              <a:buFont typeface="+mj-lt"/>
              <a:buAutoNum type="arabicPeriod"/>
            </a:pPr>
            <a:r>
              <a:rPr lang="en-US" sz="2200" dirty="0"/>
              <a:t> I couldn’t work.  I </a:t>
            </a:r>
            <a:r>
              <a:rPr lang="en-US" sz="2200" u="sng" dirty="0"/>
              <a:t>           was too tired            </a:t>
            </a:r>
            <a:r>
              <a:rPr lang="en-US" sz="2200" dirty="0"/>
              <a:t>.  (</a:t>
            </a:r>
            <a:r>
              <a:rPr lang="en-US" sz="2200" i="1" dirty="0"/>
              <a:t>tired</a:t>
            </a:r>
            <a:r>
              <a:rPr lang="en-US" sz="2200" dirty="0"/>
              <a:t>)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200" dirty="0"/>
              <a:t>Can you turn the radio up, please? It </a:t>
            </a:r>
            <a:r>
              <a:rPr lang="en-US" sz="2200" u="sng" dirty="0"/>
              <a:t>         isn’t loud enough       </a:t>
            </a:r>
            <a:r>
              <a:rPr lang="en-US" sz="2200" dirty="0"/>
              <a:t>. (</a:t>
            </a:r>
            <a:r>
              <a:rPr lang="en-US" sz="2200" i="1" dirty="0"/>
              <a:t>loud</a:t>
            </a:r>
            <a:r>
              <a:rPr lang="en-US" sz="2200" dirty="0"/>
              <a:t>)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200" dirty="0"/>
              <a:t>I don’t want to walk home.  It’s ________________________. (</a:t>
            </a:r>
            <a:r>
              <a:rPr lang="en-US" sz="2200" i="1" dirty="0"/>
              <a:t>far</a:t>
            </a:r>
            <a:r>
              <a:rPr lang="en-US" sz="2200" dirty="0"/>
              <a:t>)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200" dirty="0"/>
              <a:t>Don’t buy anything in that store.  It ________________________. (</a:t>
            </a:r>
            <a:r>
              <a:rPr lang="en-US" sz="2200" i="1" dirty="0"/>
              <a:t>expensive</a:t>
            </a:r>
            <a:r>
              <a:rPr lang="en-US" sz="2200" dirty="0" smtClean="0"/>
              <a:t>)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200" dirty="0"/>
              <a:t>You can’t put all your things in this bag.  It ________________________. (</a:t>
            </a:r>
            <a:r>
              <a:rPr lang="en-US" sz="2200" i="1" dirty="0"/>
              <a:t>big</a:t>
            </a:r>
            <a:r>
              <a:rPr lang="en-US" sz="2200" dirty="0"/>
              <a:t>)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200" dirty="0"/>
              <a:t>I couldn’t do the exercise.  It ________________________. (</a:t>
            </a:r>
            <a:r>
              <a:rPr lang="en-US" sz="2200" i="1" dirty="0"/>
              <a:t>difficult</a:t>
            </a:r>
            <a:r>
              <a:rPr lang="en-US" sz="2200" dirty="0"/>
              <a:t>)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200" dirty="0"/>
              <a:t>Your work needs to be better.  It </a:t>
            </a:r>
            <a:r>
              <a:rPr lang="en-US" sz="2200" dirty="0" smtClean="0"/>
              <a:t>_____________________________. </a:t>
            </a:r>
            <a:r>
              <a:rPr lang="en-US" sz="2200" dirty="0"/>
              <a:t>(</a:t>
            </a:r>
            <a:r>
              <a:rPr lang="en-US" sz="2200" i="1" dirty="0"/>
              <a:t>good</a:t>
            </a:r>
            <a:r>
              <a:rPr lang="en-US" sz="2200" dirty="0"/>
              <a:t>)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200" dirty="0"/>
              <a:t>I can’t talk to you now.  I ________________________. (</a:t>
            </a:r>
            <a:r>
              <a:rPr lang="en-US" sz="2200" i="1" dirty="0"/>
              <a:t>busy</a:t>
            </a:r>
            <a:r>
              <a:rPr lang="en-US" sz="2200" dirty="0"/>
              <a:t>)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2200"/>
              <a:t>I </a:t>
            </a:r>
            <a:r>
              <a:rPr lang="en-US" sz="2200" smtClean="0"/>
              <a:t>thought </a:t>
            </a:r>
            <a:r>
              <a:rPr lang="en-US" sz="2200" dirty="0"/>
              <a:t>the movie was boring.  It ________________________. (</a:t>
            </a:r>
            <a:r>
              <a:rPr lang="en-US" sz="2200" i="1" dirty="0"/>
              <a:t>long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4" name="Rounded Rectangle 3"/>
          <p:cNvSpPr/>
          <p:nvPr/>
        </p:nvSpPr>
        <p:spPr>
          <a:xfrm>
            <a:off x="4419600" y="2209800"/>
            <a:ext cx="2286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too far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76800" y="2754630"/>
            <a:ext cx="2286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is too expensive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49290" y="3276600"/>
            <a:ext cx="2286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isn’t big enough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62400" y="3813810"/>
            <a:ext cx="24384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was too difficult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95800" y="4343400"/>
            <a:ext cx="28956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wasn’t good enough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57600" y="4876800"/>
            <a:ext cx="2286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am too busy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73930" y="5410200"/>
            <a:ext cx="22860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400" dirty="0">
                <a:solidFill>
                  <a:prstClr val="black"/>
                </a:solidFill>
              </a:rPr>
              <a:t>was too long</a:t>
            </a:r>
          </a:p>
        </p:txBody>
      </p:sp>
    </p:spTree>
    <p:extLst>
      <p:ext uri="{BB962C8B-B14F-4D97-AF65-F5344CB8AC3E}">
        <p14:creationId xmlns:p14="http://schemas.microsoft.com/office/powerpoint/2010/main" val="34049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105400"/>
          </a:xfrm>
        </p:spPr>
        <p:txBody>
          <a:bodyPr>
            <a:noAutofit/>
          </a:bodyPr>
          <a:lstStyle/>
          <a:p>
            <a:pPr marL="388620" lvl="0" indent="-342900">
              <a:buFont typeface="+mj-lt"/>
              <a:buAutoNum type="arabicPeriod"/>
            </a:pPr>
            <a:r>
              <a:rPr lang="en-US" sz="1800" dirty="0"/>
              <a:t>I can’t run very far.  I’m not </a:t>
            </a:r>
            <a:r>
              <a:rPr lang="en-US" sz="1800" u="sng" dirty="0"/>
              <a:t>      </a:t>
            </a:r>
            <a:r>
              <a:rPr lang="en-US" sz="1800" i="1" u="sng" dirty="0"/>
              <a:t>fit enough</a:t>
            </a:r>
            <a:r>
              <a:rPr lang="en-US" sz="1800" u="sng" dirty="0"/>
              <a:t>     </a:t>
            </a:r>
            <a:r>
              <a:rPr lang="en-US" sz="1800" dirty="0"/>
              <a:t>. </a:t>
            </a:r>
          </a:p>
          <a:p>
            <a:pPr marL="388620" lvl="0" indent="-342900">
              <a:buFont typeface="+mj-lt"/>
              <a:buAutoNum type="arabicPeriod"/>
            </a:pPr>
            <a:r>
              <a:rPr lang="en-US" sz="1800" dirty="0"/>
              <a:t>Some of us had to sit on the floor because there weren’t _______________________________.</a:t>
            </a:r>
          </a:p>
          <a:p>
            <a:pPr marL="388620" lvl="0" indent="-342900">
              <a:buFont typeface="+mj-lt"/>
              <a:buAutoNum type="arabicPeriod"/>
            </a:pPr>
            <a:r>
              <a:rPr lang="en-US" sz="1800" dirty="0"/>
              <a:t>I’d like to buy a car, but I don’t have _______________________________ right now. </a:t>
            </a:r>
          </a:p>
          <a:p>
            <a:pPr marL="388620" lvl="0" indent="-342900">
              <a:buFont typeface="+mj-lt"/>
              <a:buAutoNum type="arabicPeriod"/>
            </a:pPr>
            <a:r>
              <a:rPr lang="en-US" sz="1800" dirty="0"/>
              <a:t>Do you have _______________________________ in your coffee, or would you like some more.</a:t>
            </a:r>
          </a:p>
          <a:p>
            <a:pPr marL="388620" lvl="0" indent="-342900">
              <a:buFont typeface="+mj-lt"/>
              <a:buAutoNum type="arabicPeriod"/>
            </a:pPr>
            <a:r>
              <a:rPr lang="en-US" sz="1800" dirty="0"/>
              <a:t>Are you _______________________________?  Or should I turn up the heat?</a:t>
            </a:r>
          </a:p>
          <a:p>
            <a:pPr marL="388620" lvl="0" indent="-342900">
              <a:buFont typeface="+mj-lt"/>
              <a:buAutoNum type="arabicPeriod"/>
            </a:pPr>
            <a:r>
              <a:rPr lang="en-US" sz="1800" dirty="0"/>
              <a:t>It’s only a small car.  There isn’t _______________________________ for all of us.</a:t>
            </a:r>
          </a:p>
          <a:p>
            <a:pPr marL="388620" lvl="0" indent="-342900">
              <a:buFont typeface="+mj-lt"/>
              <a:buAutoNum type="arabicPeriod"/>
            </a:pPr>
            <a:r>
              <a:rPr lang="en-US" sz="1800" dirty="0"/>
              <a:t>Steve didn’t feel _______________________________ to go to work this morning.</a:t>
            </a:r>
          </a:p>
          <a:p>
            <a:pPr marL="388620" lvl="0" indent="-342900">
              <a:buFont typeface="+mj-lt"/>
              <a:buAutoNum type="arabicPeriod"/>
            </a:pPr>
            <a:r>
              <a:rPr lang="en-US" sz="1800" dirty="0"/>
              <a:t>I enjoyed my trip to Paris, but there wasn’t _______________________________ to do everything I wanted.</a:t>
            </a:r>
          </a:p>
          <a:p>
            <a:pPr marL="388620" lvl="0" indent="-342900">
              <a:buFont typeface="+mj-lt"/>
              <a:buAutoNum type="arabicPeriod"/>
            </a:pPr>
            <a:r>
              <a:rPr lang="en-US" sz="1800" dirty="0"/>
              <a:t>Do you think I’m _______________________________ to apply for the job?</a:t>
            </a:r>
          </a:p>
          <a:p>
            <a:pPr marL="388620" lvl="0" indent="-342900">
              <a:buFont typeface="+mj-lt"/>
              <a:buAutoNum type="arabicPeriod"/>
            </a:pPr>
            <a:r>
              <a:rPr lang="en-US" sz="1800" dirty="0"/>
              <a:t>Try this jacket on and see if it’s _______________________________ for you.</a:t>
            </a:r>
          </a:p>
          <a:p>
            <a:pPr marL="388620" lvl="0" indent="-342900">
              <a:buFont typeface="+mj-lt"/>
              <a:buAutoNum type="arabicPeriod"/>
            </a:pPr>
            <a:r>
              <a:rPr lang="en-US" sz="1800" dirty="0"/>
              <a:t>There weren’t _______________________________ for everybody to have coffee at the same time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344203"/>
              </p:ext>
            </p:extLst>
          </p:nvPr>
        </p:nvGraphicFramePr>
        <p:xfrm>
          <a:off x="-19050" y="34290"/>
          <a:ext cx="9163050" cy="88011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27175"/>
                <a:gridCol w="1527175"/>
                <a:gridCol w="1527175"/>
                <a:gridCol w="1527175"/>
                <a:gridCol w="1527175"/>
                <a:gridCol w="1527175"/>
              </a:tblGrid>
              <a:tr h="44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big</a:t>
                      </a:r>
                      <a:endParaRPr lang="en-US" sz="240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chairs</a:t>
                      </a:r>
                      <a:endParaRPr lang="en-US" sz="240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cups</a:t>
                      </a:r>
                      <a:endParaRPr lang="en-US" sz="240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trike="sngStrike">
                          <a:effectLst/>
                        </a:rPr>
                        <a:t>fit</a:t>
                      </a:r>
                      <a:endParaRPr lang="en-US" sz="240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milk</a:t>
                      </a:r>
                      <a:endParaRPr lang="en-US" sz="240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money</a:t>
                      </a:r>
                      <a:endParaRPr lang="en-US" sz="240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0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qualified</a:t>
                      </a:r>
                      <a:endParaRPr lang="en-US" sz="240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room</a:t>
                      </a:r>
                      <a:endParaRPr lang="en-US" sz="240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time</a:t>
                      </a:r>
                      <a:endParaRPr lang="en-US" sz="240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warm</a:t>
                      </a:r>
                      <a:endParaRPr lang="en-US" sz="240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well</a:t>
                      </a:r>
                      <a:endParaRPr lang="en-US" sz="240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962400" y="1695450"/>
            <a:ext cx="2514600" cy="4572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enough money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2600" y="2141220"/>
            <a:ext cx="2514600" cy="4572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enough sugar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5400" y="2743200"/>
            <a:ext cx="2514600" cy="4572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warm enough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81400" y="3238500"/>
            <a:ext cx="2514600" cy="4572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enough room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33600" y="3710940"/>
            <a:ext cx="2514600" cy="4572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well enough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86300" y="4183380"/>
            <a:ext cx="2514600" cy="4572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enough time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71700" y="4800600"/>
            <a:ext cx="2514600" cy="4572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qualified enough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69970" y="5257800"/>
            <a:ext cx="2514600" cy="4572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big enough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81200" y="5791200"/>
            <a:ext cx="2514600" cy="4572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enough cups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43600" y="1238250"/>
            <a:ext cx="2514600" cy="4572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enough chairs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5" r="2631"/>
          <a:stretch/>
        </p:blipFill>
        <p:spPr bwMode="auto">
          <a:xfrm>
            <a:off x="179512" y="283804"/>
            <a:ext cx="8308917" cy="544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1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096000"/>
          </a:xfrm>
        </p:spPr>
        <p:txBody>
          <a:bodyPr>
            <a:noAutofit/>
          </a:bodyPr>
          <a:lstStyle/>
          <a:p>
            <a:pPr marL="502920" lvl="0" indent="-457200">
              <a:buFont typeface="+mj-lt"/>
              <a:buAutoNum type="arabicPeriod"/>
            </a:pPr>
            <a:r>
              <a:rPr lang="en-US" sz="1600" dirty="0"/>
              <a:t>Are they going to get married?			</a:t>
            </a:r>
            <a:endParaRPr lang="en-US" sz="1600" dirty="0" smtClean="0"/>
          </a:p>
          <a:p>
            <a:pPr lvl="1"/>
            <a:r>
              <a:rPr lang="en-US" sz="1400" dirty="0" smtClean="0"/>
              <a:t>(</a:t>
            </a:r>
            <a:r>
              <a:rPr lang="en-US" sz="1400" dirty="0"/>
              <a:t>old)  No, they’re not  </a:t>
            </a:r>
            <a:r>
              <a:rPr lang="en-US" sz="1400" u="sng" dirty="0"/>
              <a:t>     </a:t>
            </a:r>
            <a:r>
              <a:rPr lang="en-US" sz="1400" i="1" u="sng" dirty="0"/>
              <a:t>old enough to get married    </a:t>
            </a:r>
            <a:r>
              <a:rPr lang="en-US" sz="1400" dirty="0" smtClean="0"/>
              <a:t>.</a:t>
            </a:r>
            <a:endParaRPr lang="en-US" sz="1400" dirty="0"/>
          </a:p>
          <a:p>
            <a:pPr marL="502920" lvl="0" indent="-457200">
              <a:buFont typeface="+mj-lt"/>
              <a:buAutoNum type="arabicPeriod"/>
            </a:pPr>
            <a:r>
              <a:rPr lang="en-US" sz="1600" dirty="0"/>
              <a:t>I need to talk to you about something.		</a:t>
            </a:r>
            <a:endParaRPr lang="en-US" sz="1600" dirty="0" smtClean="0"/>
          </a:p>
          <a:p>
            <a:pPr lvl="1"/>
            <a:r>
              <a:rPr lang="en-US" sz="1400" dirty="0" smtClean="0"/>
              <a:t>(</a:t>
            </a:r>
            <a:r>
              <a:rPr lang="en-US" sz="1400" dirty="0"/>
              <a:t>busy)  Well, I’m afraid I’m </a:t>
            </a:r>
            <a:r>
              <a:rPr lang="en-US" sz="1400" dirty="0" smtClean="0"/>
              <a:t>_____________________________________ </a:t>
            </a:r>
            <a:r>
              <a:rPr lang="en-US" sz="1400" dirty="0"/>
              <a:t>to you now.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1600" dirty="0"/>
              <a:t>Let’s go to the movies.			</a:t>
            </a:r>
            <a:endParaRPr lang="en-US" sz="1600" dirty="0" smtClean="0"/>
          </a:p>
          <a:p>
            <a:pPr lvl="1"/>
            <a:r>
              <a:rPr lang="en-US" sz="1400" dirty="0" smtClean="0"/>
              <a:t>(</a:t>
            </a:r>
            <a:r>
              <a:rPr lang="en-US" sz="1400" dirty="0"/>
              <a:t>late)  No, it’s </a:t>
            </a:r>
            <a:r>
              <a:rPr lang="en-US" sz="1400" dirty="0" smtClean="0"/>
              <a:t>__________________________________________ to </a:t>
            </a:r>
            <a:r>
              <a:rPr lang="en-US" sz="1400" dirty="0"/>
              <a:t>the </a:t>
            </a:r>
            <a:r>
              <a:rPr lang="en-US" sz="1400" dirty="0" smtClean="0"/>
              <a:t>movies</a:t>
            </a:r>
            <a:r>
              <a:rPr lang="en-US" sz="1400" dirty="0"/>
              <a:t>.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1600" dirty="0"/>
              <a:t>Why don’t we sit outside</a:t>
            </a:r>
            <a:r>
              <a:rPr lang="en-US" sz="1600" dirty="0" smtClean="0"/>
              <a:t>?</a:t>
            </a:r>
          </a:p>
          <a:p>
            <a:pPr lvl="1"/>
            <a:r>
              <a:rPr lang="en-US" sz="1400" dirty="0" smtClean="0"/>
              <a:t>(</a:t>
            </a:r>
            <a:r>
              <a:rPr lang="en-US" sz="1400" dirty="0"/>
              <a:t>warm) It’s not </a:t>
            </a:r>
            <a:r>
              <a:rPr lang="en-US" sz="1400" dirty="0" smtClean="0"/>
              <a:t>__________________________________________ outside.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1600" dirty="0"/>
              <a:t>Would you like to be a politician? </a:t>
            </a:r>
            <a:endParaRPr lang="en-US" sz="1600" dirty="0" smtClean="0"/>
          </a:p>
          <a:p>
            <a:pPr lvl="1"/>
            <a:r>
              <a:rPr lang="en-US" sz="1400" dirty="0" smtClean="0"/>
              <a:t>(</a:t>
            </a:r>
            <a:r>
              <a:rPr lang="en-US" sz="1400" dirty="0"/>
              <a:t>shy)  No, I’m </a:t>
            </a:r>
            <a:r>
              <a:rPr lang="en-US" sz="1400" dirty="0" smtClean="0"/>
              <a:t>__________________________________________ a politician</a:t>
            </a:r>
            <a:r>
              <a:rPr lang="en-US" sz="1400" dirty="0"/>
              <a:t>.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1600" dirty="0"/>
              <a:t>Would you like to be a teacher</a:t>
            </a:r>
            <a:r>
              <a:rPr lang="en-US" sz="1600" dirty="0" smtClean="0"/>
              <a:t>?</a:t>
            </a:r>
          </a:p>
          <a:p>
            <a:pPr lvl="1"/>
            <a:r>
              <a:rPr lang="en-US" sz="1400" dirty="0" smtClean="0"/>
              <a:t>(</a:t>
            </a:r>
            <a:r>
              <a:rPr lang="en-US" sz="1400" dirty="0"/>
              <a:t>patience)  No, I don’t have </a:t>
            </a:r>
            <a:r>
              <a:rPr lang="en-US" sz="1400" dirty="0" smtClean="0"/>
              <a:t>__________________________________________________________________ a </a:t>
            </a:r>
            <a:r>
              <a:rPr lang="en-US" sz="1400" dirty="0"/>
              <a:t>teacher.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1600" dirty="0"/>
              <a:t>Did you hear what he was saying? </a:t>
            </a:r>
            <a:endParaRPr lang="en-US" sz="1600" dirty="0" smtClean="0"/>
          </a:p>
          <a:p>
            <a:pPr lvl="1"/>
            <a:r>
              <a:rPr lang="en-US" sz="1400" dirty="0" smtClean="0"/>
              <a:t>(</a:t>
            </a:r>
            <a:r>
              <a:rPr lang="en-US" sz="1400" dirty="0"/>
              <a:t>far away)  No, we were </a:t>
            </a:r>
            <a:r>
              <a:rPr lang="en-US" sz="1400" dirty="0" smtClean="0"/>
              <a:t>______________________________________________________________________ </a:t>
            </a:r>
            <a:r>
              <a:rPr lang="en-US" sz="1400" dirty="0"/>
              <a:t>what he was saying. 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sz="1600" dirty="0"/>
              <a:t>Can he read a newspaper in </a:t>
            </a:r>
            <a:r>
              <a:rPr lang="en-US" sz="1600" dirty="0" smtClean="0"/>
              <a:t>English? </a:t>
            </a:r>
          </a:p>
          <a:p>
            <a:pPr lvl="1"/>
            <a:r>
              <a:rPr lang="en-US" sz="1400" dirty="0" smtClean="0"/>
              <a:t>(</a:t>
            </a:r>
            <a:r>
              <a:rPr lang="en-US" sz="1400" dirty="0"/>
              <a:t>English)  No, he doesn’t know </a:t>
            </a:r>
            <a:r>
              <a:rPr lang="en-US" sz="1400" dirty="0" smtClean="0"/>
              <a:t>_______________________________________________________________________ </a:t>
            </a:r>
            <a:r>
              <a:rPr lang="en-US" sz="1400" dirty="0"/>
              <a:t>a newspaper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2971800" y="1219200"/>
            <a:ext cx="2362200" cy="3048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too busy to talk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81200" y="1981200"/>
            <a:ext cx="2667000" cy="3048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too late to go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60270" y="2743200"/>
            <a:ext cx="2487930" cy="3048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warm enough to sit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31670" y="3505200"/>
            <a:ext cx="2640330" cy="3048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too shy to be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19500" y="4343400"/>
            <a:ext cx="3429000" cy="3048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enough patience to be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58565" y="5029200"/>
            <a:ext cx="3429000" cy="3048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too far away to hear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5791200"/>
            <a:ext cx="3429000" cy="3048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enough English to read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3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686800" cy="6248400"/>
          </a:xfrm>
        </p:spPr>
        <p:txBody>
          <a:bodyPr>
            <a:normAutofit fontScale="92500" lnSpcReduction="10000"/>
          </a:bodyPr>
          <a:lstStyle/>
          <a:p>
            <a:pPr marL="502920" lvl="0" indent="-457200">
              <a:buFont typeface="+mj-lt"/>
              <a:buAutoNum type="arabicPeriod"/>
            </a:pPr>
            <a:r>
              <a:rPr lang="en-US" dirty="0"/>
              <a:t>We couldn’t carry the boxes.  They were too heavy</a:t>
            </a:r>
            <a:r>
              <a:rPr lang="en-US" dirty="0" smtClean="0"/>
              <a:t>.</a:t>
            </a:r>
            <a:r>
              <a:rPr lang="en-US" u="sng" dirty="0" smtClean="0"/>
              <a:t> </a:t>
            </a:r>
            <a:r>
              <a:rPr lang="en-US" dirty="0" smtClean="0"/>
              <a:t>        </a:t>
            </a:r>
          </a:p>
          <a:p>
            <a:pPr lvl="1"/>
            <a:r>
              <a:rPr lang="en-US" i="1" u="sng" dirty="0" smtClean="0"/>
              <a:t>The </a:t>
            </a:r>
            <a:r>
              <a:rPr lang="en-US" i="1" u="sng" dirty="0"/>
              <a:t>boxes were too heavy to </a:t>
            </a:r>
            <a:r>
              <a:rPr lang="en-US" i="1" u="sng" dirty="0" smtClean="0"/>
              <a:t>carry.</a:t>
            </a:r>
            <a:endParaRPr lang="en-US" dirty="0" smtClean="0"/>
          </a:p>
          <a:p>
            <a:pPr marL="502920" lvl="0" indent="-457200">
              <a:buFont typeface="+mj-lt"/>
              <a:buAutoNum type="arabicPeriod"/>
            </a:pPr>
            <a:r>
              <a:rPr lang="en-US" dirty="0" smtClean="0"/>
              <a:t>I </a:t>
            </a:r>
            <a:r>
              <a:rPr lang="en-US" dirty="0"/>
              <a:t>can’t drink this coffee.  It’s too hot. </a:t>
            </a:r>
            <a:endParaRPr lang="en-US" dirty="0" smtClean="0"/>
          </a:p>
          <a:p>
            <a:pPr lvl="1"/>
            <a:r>
              <a:rPr lang="en-US" dirty="0" smtClean="0"/>
              <a:t>___________________________________________________________________________</a:t>
            </a:r>
            <a:endParaRPr lang="en-US" dirty="0"/>
          </a:p>
          <a:p>
            <a:pPr marL="502920" lvl="0" indent="-457200">
              <a:buFont typeface="+mj-lt"/>
              <a:buAutoNum type="arabicPeriod"/>
            </a:pPr>
            <a:r>
              <a:rPr lang="en-US" dirty="0" smtClean="0"/>
              <a:t>Nobody </a:t>
            </a:r>
            <a:r>
              <a:rPr lang="en-US" dirty="0"/>
              <a:t>could move the piano.  It was too heavy. </a:t>
            </a:r>
            <a:endParaRPr lang="en-US" dirty="0" smtClean="0"/>
          </a:p>
          <a:p>
            <a:pPr lvl="1"/>
            <a:r>
              <a:rPr lang="en-US" dirty="0"/>
              <a:t>___________________________________________________________________________</a:t>
            </a:r>
            <a:endParaRPr lang="en-US" dirty="0" smtClean="0"/>
          </a:p>
          <a:p>
            <a:pPr marL="502920" lvl="0" indent="-457200">
              <a:buFont typeface="+mj-lt"/>
              <a:buAutoNum type="arabicPeriod"/>
            </a:pPr>
            <a:r>
              <a:rPr lang="en-US" dirty="0" smtClean="0"/>
              <a:t>Don’t </a:t>
            </a:r>
            <a:r>
              <a:rPr lang="en-US" dirty="0"/>
              <a:t>eat these apples.  They’re not ripe enough. </a:t>
            </a:r>
          </a:p>
          <a:p>
            <a:pPr lvl="1"/>
            <a:r>
              <a:rPr lang="en-US" dirty="0"/>
              <a:t>___________________________________________________________________________</a:t>
            </a:r>
            <a:endParaRPr lang="en-US" dirty="0" smtClean="0"/>
          </a:p>
          <a:p>
            <a:pPr marL="502920" lvl="0" indent="-457200">
              <a:buFont typeface="+mj-lt"/>
              <a:buAutoNum type="arabicPeriod"/>
            </a:pPr>
            <a:r>
              <a:rPr lang="en-US" dirty="0" smtClean="0"/>
              <a:t>I </a:t>
            </a:r>
            <a:r>
              <a:rPr lang="en-US" dirty="0"/>
              <a:t>can’t explain the situation.  It’s too complicated. </a:t>
            </a:r>
          </a:p>
          <a:p>
            <a:pPr lvl="1"/>
            <a:r>
              <a:rPr lang="en-US" dirty="0"/>
              <a:t>___________________________________________________________________________</a:t>
            </a:r>
            <a:endParaRPr lang="en-US" dirty="0" smtClean="0"/>
          </a:p>
          <a:p>
            <a:pPr marL="502920" lvl="0" indent="-45720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couldn’t climb over the wall.  It was too high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___________________________________________________________________________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dirty="0" smtClean="0"/>
              <a:t>Three </a:t>
            </a:r>
            <a:r>
              <a:rPr lang="en-US" dirty="0"/>
              <a:t>people can’t sit on this sofa.  It isn’t big enough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___________________________________________________________________________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US" dirty="0" smtClean="0"/>
              <a:t>You </a:t>
            </a:r>
            <a:r>
              <a:rPr lang="en-US" dirty="0"/>
              <a:t>can’t see some things without a microscope.  They are too small. </a:t>
            </a:r>
            <a:endParaRPr lang="en-US" dirty="0" smtClean="0"/>
          </a:p>
          <a:p>
            <a:pPr lvl="1"/>
            <a:r>
              <a:rPr lang="en-US" dirty="0"/>
              <a:t>___________________________________________________________________________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0600" y="1219200"/>
            <a:ext cx="5943600" cy="3048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The coffee is too hot to drink.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1981200"/>
            <a:ext cx="5943600" cy="3048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The piano was too heavy to move.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600" y="2819400"/>
            <a:ext cx="5943600" cy="3048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Those apples are not ripe enough to eat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90600" y="3581400"/>
            <a:ext cx="5943600" cy="3048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The situation is too complicated to explain.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71550" y="4343400"/>
            <a:ext cx="5943600" cy="3048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The wall was too high to climb.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1550" y="5181600"/>
            <a:ext cx="5943600" cy="3048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The sofa isn’t big enough to sit on.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1550" y="5943600"/>
            <a:ext cx="6800850" cy="3048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latinLnBrk="0"/>
            <a:r>
              <a:rPr lang="en-US" sz="2000" b="1" dirty="0" smtClean="0">
                <a:solidFill>
                  <a:prstClr val="black"/>
                </a:solidFill>
              </a:rPr>
              <a:t>Some things are too small to see without a microscope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800" b="1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ea typeface="안상수2006중간" pitchFamily="18" charset="-127"/>
              </a:rPr>
              <a:t>Unit 7 Grammar</a:t>
            </a:r>
            <a:endParaRPr lang="ko-KR" altLang="en-US" sz="4800" b="1" dirty="0">
              <a:solidFill>
                <a:srgbClr val="B014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  <a:ea typeface="안상수2006중간" pitchFamily="18" charset="-127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584" y="1551464"/>
            <a:ext cx="7467600" cy="4873752"/>
          </a:xfrm>
        </p:spPr>
        <p:txBody>
          <a:bodyPr vert="horz">
            <a:normAutofit fontScale="92500" lnSpcReduction="20000"/>
          </a:bodyPr>
          <a:lstStyle/>
          <a:p>
            <a:pPr algn="ctr">
              <a:buNone/>
            </a:pP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 </a:t>
            </a:r>
            <a:r>
              <a:rPr lang="en-US" altLang="ko-KR" b="1" dirty="0" smtClean="0">
                <a:latin typeface="Arial Rounded MT Bold" pitchFamily="34" charset="0"/>
              </a:rPr>
              <a:t>means more than is needed or wanted.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We use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 </a:t>
            </a:r>
            <a:r>
              <a:rPr lang="en-US" altLang="ko-KR" b="1" dirty="0" smtClean="0">
                <a:latin typeface="Arial Rounded MT Bold" pitchFamily="34" charset="0"/>
              </a:rPr>
              <a:t>+ an </a:t>
            </a:r>
            <a:r>
              <a:rPr lang="en-US" altLang="ko-KR" b="1" dirty="0" smtClean="0">
                <a:solidFill>
                  <a:srgbClr val="00B050"/>
                </a:solidFill>
                <a:latin typeface="Arial Rounded MT Bold" pitchFamily="34" charset="0"/>
              </a:rPr>
              <a:t>adjective</a:t>
            </a:r>
            <a:r>
              <a:rPr lang="en-US" altLang="ko-KR" b="1" dirty="0" smtClean="0">
                <a:latin typeface="Arial Rounded MT Bold" pitchFamily="34" charset="0"/>
              </a:rPr>
              <a:t> or </a:t>
            </a:r>
            <a:r>
              <a:rPr lang="en-US" altLang="ko-KR" b="1" dirty="0" smtClean="0">
                <a:solidFill>
                  <a:srgbClr val="00B050"/>
                </a:solidFill>
                <a:latin typeface="Arial Rounded MT Bold" pitchFamily="34" charset="0"/>
              </a:rPr>
              <a:t>adverb</a:t>
            </a:r>
            <a:r>
              <a:rPr lang="en-US" altLang="ko-KR" b="1" dirty="0" smtClean="0">
                <a:latin typeface="Arial Rounded MT Bold" pitchFamily="34" charset="0"/>
              </a:rPr>
              <a:t>.</a:t>
            </a: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altLang="ko-KR" b="1" dirty="0" smtClean="0">
                <a:latin typeface="Arial Rounded MT Bold" pitchFamily="34" charset="0"/>
              </a:rPr>
              <a:t>It’s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</a:t>
            </a:r>
            <a:r>
              <a:rPr lang="en-US" altLang="ko-KR" b="1" dirty="0" smtClean="0">
                <a:latin typeface="Arial Rounded MT Bold" pitchFamily="34" charset="0"/>
              </a:rPr>
              <a:t> cold.</a:t>
            </a:r>
          </a:p>
          <a:p>
            <a:pPr>
              <a:buNone/>
            </a:pPr>
            <a:r>
              <a:rPr lang="en-US" altLang="ko-KR" b="1" dirty="0" smtClean="0">
                <a:latin typeface="Arial Rounded MT Bold" pitchFamily="34" charset="0"/>
              </a:rPr>
              <a:t>(It’s colder than I want.)</a:t>
            </a: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  <a:p>
            <a:pPr algn="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I have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</a:t>
            </a:r>
            <a:r>
              <a:rPr lang="en-US" altLang="ko-KR" b="1" dirty="0" smtClean="0">
                <a:latin typeface="Arial Rounded MT Bold" pitchFamily="34" charset="0"/>
              </a:rPr>
              <a:t> much food.</a:t>
            </a:r>
          </a:p>
          <a:p>
            <a:pPr algn="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(It’s more food than I need.)</a:t>
            </a: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He eats too fast.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(He eats faster than he should.)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3454380"/>
            <a:ext cx="3033745" cy="1702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b="23168"/>
          <a:stretch/>
        </p:blipFill>
        <p:spPr bwMode="auto">
          <a:xfrm>
            <a:off x="5580112" y="2306773"/>
            <a:ext cx="2287141" cy="1639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800" b="1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ea typeface="안상수2006중간" pitchFamily="18" charset="-127"/>
              </a:rPr>
              <a:t>Unit 7 Grammar</a:t>
            </a:r>
            <a:endParaRPr lang="ko-KR" altLang="en-US" sz="4800" b="1" dirty="0">
              <a:solidFill>
                <a:srgbClr val="B014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  <a:ea typeface="안상수2006중간" pitchFamily="18" charset="-127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52" y="1340768"/>
            <a:ext cx="7931224" cy="5400600"/>
          </a:xfr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We often use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</a:t>
            </a:r>
            <a:r>
              <a:rPr lang="en-US" altLang="ko-KR" b="1" dirty="0" smtClean="0">
                <a:latin typeface="Arial Rounded MT Bold" pitchFamily="34" charset="0"/>
              </a:rPr>
              <a:t> with the adjectives </a:t>
            </a:r>
            <a:r>
              <a:rPr lang="en-US" altLang="ko-KR" b="1" dirty="0" smtClean="0">
                <a:solidFill>
                  <a:srgbClr val="00B050"/>
                </a:solidFill>
                <a:latin typeface="Arial Rounded MT Bold" pitchFamily="34" charset="0"/>
              </a:rPr>
              <a:t>many</a:t>
            </a:r>
            <a:r>
              <a:rPr lang="en-US" altLang="ko-KR" b="1" dirty="0" smtClean="0">
                <a:latin typeface="Arial Rounded MT Bold" pitchFamily="34" charset="0"/>
              </a:rPr>
              <a:t> or </a:t>
            </a:r>
            <a:r>
              <a:rPr lang="en-US" altLang="ko-KR" b="1" dirty="0" smtClean="0">
                <a:solidFill>
                  <a:srgbClr val="00B0F0"/>
                </a:solidFill>
                <a:latin typeface="Arial Rounded MT Bold" pitchFamily="34" charset="0"/>
              </a:rPr>
              <a:t>much</a:t>
            </a:r>
            <a:r>
              <a:rPr lang="en-US" altLang="ko-KR" b="1" dirty="0" smtClean="0">
                <a:latin typeface="Arial Rounded MT Bold" pitchFamily="34" charset="0"/>
              </a:rPr>
              <a:t>. 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We use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 </a:t>
            </a:r>
            <a:r>
              <a:rPr lang="en-US" altLang="ko-KR" b="1" dirty="0" smtClean="0">
                <a:solidFill>
                  <a:srgbClr val="00B050"/>
                </a:solidFill>
                <a:latin typeface="Arial Rounded MT Bold" pitchFamily="34" charset="0"/>
              </a:rPr>
              <a:t>many </a:t>
            </a:r>
            <a:r>
              <a:rPr lang="en-US" altLang="ko-KR" b="1" dirty="0" smtClean="0">
                <a:latin typeface="Arial Rounded MT Bold" pitchFamily="34" charset="0"/>
              </a:rPr>
              <a:t>with </a:t>
            </a:r>
            <a:r>
              <a:rPr lang="en-US" altLang="ko-KR" b="1" dirty="0" smtClean="0">
                <a:solidFill>
                  <a:srgbClr val="004C22"/>
                </a:solidFill>
                <a:latin typeface="Arial Rounded MT Bold" pitchFamily="34" charset="0"/>
              </a:rPr>
              <a:t>countable nouns</a:t>
            </a:r>
            <a:r>
              <a:rPr lang="en-US" altLang="ko-KR" b="1" dirty="0" smtClean="0">
                <a:latin typeface="Arial Rounded MT Bold" pitchFamily="34" charset="0"/>
              </a:rPr>
              <a:t>, 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and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</a:t>
            </a:r>
            <a:r>
              <a:rPr lang="en-US" altLang="ko-KR" b="1" dirty="0" smtClean="0">
                <a:latin typeface="Arial Rounded MT Bold" pitchFamily="34" charset="0"/>
              </a:rPr>
              <a:t> </a:t>
            </a:r>
            <a:r>
              <a:rPr lang="en-US" altLang="ko-KR" b="1" dirty="0" smtClean="0">
                <a:solidFill>
                  <a:srgbClr val="00B0F0"/>
                </a:solidFill>
                <a:latin typeface="Arial Rounded MT Bold" pitchFamily="34" charset="0"/>
              </a:rPr>
              <a:t>much</a:t>
            </a:r>
            <a:r>
              <a:rPr lang="en-US" altLang="ko-KR" b="1" dirty="0" smtClean="0">
                <a:latin typeface="Arial Rounded MT Bold" pitchFamily="34" charset="0"/>
              </a:rPr>
              <a:t> with </a:t>
            </a:r>
            <a:r>
              <a:rPr lang="en-US" altLang="ko-KR" b="1" dirty="0" smtClean="0">
                <a:solidFill>
                  <a:srgbClr val="002060"/>
                </a:solidFill>
                <a:latin typeface="Arial Rounded MT Bold" pitchFamily="34" charset="0"/>
              </a:rPr>
              <a:t>uncountable nouns</a:t>
            </a:r>
            <a:r>
              <a:rPr lang="en-US" altLang="ko-KR" b="1" dirty="0" smtClean="0">
                <a:latin typeface="Arial Rounded MT Bold" pitchFamily="34" charset="0"/>
              </a:rPr>
              <a:t>.</a:t>
            </a:r>
          </a:p>
          <a:p>
            <a:pPr algn="ctr">
              <a:buNone/>
            </a:pPr>
            <a:endParaRPr lang="en-US" altLang="ko-KR" b="1" u="sng" dirty="0" smtClean="0">
              <a:solidFill>
                <a:srgbClr val="004C22"/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altLang="ko-KR" b="1" u="sng" dirty="0" smtClean="0">
                <a:solidFill>
                  <a:srgbClr val="004C22"/>
                </a:solidFill>
                <a:latin typeface="Arial Rounded MT Bold" pitchFamily="34" charset="0"/>
              </a:rPr>
              <a:t>Countable </a:t>
            </a:r>
            <a:r>
              <a:rPr lang="en-US" altLang="ko-KR" b="1" u="sng" dirty="0" smtClean="0">
                <a:solidFill>
                  <a:srgbClr val="004C22"/>
                </a:solidFill>
                <a:latin typeface="Arial Rounded MT Bold" pitchFamily="34" charset="0"/>
              </a:rPr>
              <a:t>Nouns</a:t>
            </a:r>
            <a:r>
              <a:rPr lang="en-US" altLang="ko-KR" b="1" dirty="0" smtClean="0">
                <a:solidFill>
                  <a:srgbClr val="004C22"/>
                </a:solidFill>
                <a:latin typeface="Arial Rounded MT Bold" pitchFamily="34" charset="0"/>
              </a:rPr>
              <a:t>: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There are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</a:t>
            </a:r>
            <a:r>
              <a:rPr lang="en-US" altLang="ko-KR" b="1" dirty="0" smtClean="0">
                <a:latin typeface="Arial Rounded MT Bold" pitchFamily="34" charset="0"/>
              </a:rPr>
              <a:t> </a:t>
            </a:r>
            <a:r>
              <a:rPr lang="en-US" altLang="ko-KR" b="1" dirty="0" smtClean="0">
                <a:solidFill>
                  <a:srgbClr val="00B050"/>
                </a:solidFill>
                <a:latin typeface="Arial Rounded MT Bold" pitchFamily="34" charset="0"/>
              </a:rPr>
              <a:t>many</a:t>
            </a:r>
            <a:r>
              <a:rPr lang="en-US" altLang="ko-KR" b="1" dirty="0" smtClean="0">
                <a:latin typeface="Arial Rounded MT Bold" pitchFamily="34" charset="0"/>
              </a:rPr>
              <a:t> </a:t>
            </a:r>
            <a:r>
              <a:rPr lang="en-US" altLang="ko-KR" b="1" dirty="0" smtClean="0">
                <a:solidFill>
                  <a:srgbClr val="004C22"/>
                </a:solidFill>
                <a:latin typeface="Arial Rounded MT Bold" pitchFamily="34" charset="0"/>
              </a:rPr>
              <a:t>people</a:t>
            </a:r>
            <a:r>
              <a:rPr lang="en-US" altLang="ko-KR" b="1" dirty="0" smtClean="0">
                <a:latin typeface="Arial Rounded MT Bold" pitchFamily="34" charset="0"/>
              </a:rPr>
              <a:t> in the store.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I have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</a:t>
            </a:r>
            <a:r>
              <a:rPr lang="en-US" altLang="ko-KR" b="1" dirty="0" smtClean="0">
                <a:latin typeface="Arial Rounded MT Bold" pitchFamily="34" charset="0"/>
              </a:rPr>
              <a:t> </a:t>
            </a:r>
            <a:r>
              <a:rPr lang="en-US" altLang="ko-KR" b="1" dirty="0" smtClean="0">
                <a:solidFill>
                  <a:srgbClr val="00B050"/>
                </a:solidFill>
                <a:latin typeface="Arial Rounded MT Bold" pitchFamily="34" charset="0"/>
              </a:rPr>
              <a:t>many</a:t>
            </a:r>
            <a:r>
              <a:rPr lang="en-US" altLang="ko-KR" b="1" dirty="0" smtClean="0">
                <a:latin typeface="Arial Rounded MT Bold" pitchFamily="34" charset="0"/>
              </a:rPr>
              <a:t> </a:t>
            </a:r>
            <a:r>
              <a:rPr lang="en-US" altLang="ko-KR" b="1" dirty="0" smtClean="0">
                <a:solidFill>
                  <a:srgbClr val="004C22"/>
                </a:solidFill>
                <a:latin typeface="Arial Rounded MT Bold" pitchFamily="34" charset="0"/>
              </a:rPr>
              <a:t>books </a:t>
            </a:r>
            <a:r>
              <a:rPr lang="en-US" altLang="ko-KR" b="1" dirty="0" smtClean="0">
                <a:latin typeface="Arial Rounded MT Bold" pitchFamily="34" charset="0"/>
              </a:rPr>
              <a:t>to read.</a:t>
            </a: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  <a:p>
            <a:pPr algn="ctr">
              <a:buNone/>
            </a:pPr>
            <a:endParaRPr lang="en-US" altLang="ko-KR" b="1" u="sng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altLang="ko-KR" b="1" u="sng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34172"/>
            <a:ext cx="3304521" cy="177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800" b="1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ea typeface="안상수2006중간" pitchFamily="18" charset="-127"/>
              </a:rPr>
              <a:t>Unit 7 Grammar</a:t>
            </a:r>
            <a:endParaRPr lang="ko-KR" altLang="en-US" sz="4800" b="1" dirty="0">
              <a:solidFill>
                <a:srgbClr val="B014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  <a:ea typeface="안상수2006중간" pitchFamily="18" charset="-127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552" y="1340768"/>
            <a:ext cx="7931224" cy="5400600"/>
          </a:xfr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We often use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</a:t>
            </a:r>
            <a:r>
              <a:rPr lang="en-US" altLang="ko-KR" b="1" dirty="0" smtClean="0">
                <a:latin typeface="Arial Rounded MT Bold" pitchFamily="34" charset="0"/>
              </a:rPr>
              <a:t> with the adjectives </a:t>
            </a:r>
            <a:r>
              <a:rPr lang="en-US" altLang="ko-KR" b="1" dirty="0" smtClean="0">
                <a:solidFill>
                  <a:srgbClr val="00B050"/>
                </a:solidFill>
                <a:latin typeface="Arial Rounded MT Bold" pitchFamily="34" charset="0"/>
              </a:rPr>
              <a:t>many</a:t>
            </a:r>
            <a:r>
              <a:rPr lang="en-US" altLang="ko-KR" b="1" dirty="0" smtClean="0">
                <a:latin typeface="Arial Rounded MT Bold" pitchFamily="34" charset="0"/>
              </a:rPr>
              <a:t> or </a:t>
            </a:r>
            <a:r>
              <a:rPr lang="en-US" altLang="ko-KR" b="1" dirty="0" smtClean="0">
                <a:solidFill>
                  <a:srgbClr val="00B0F0"/>
                </a:solidFill>
                <a:latin typeface="Arial Rounded MT Bold" pitchFamily="34" charset="0"/>
              </a:rPr>
              <a:t>much</a:t>
            </a:r>
            <a:r>
              <a:rPr lang="en-US" altLang="ko-KR" b="1" dirty="0" smtClean="0">
                <a:latin typeface="Arial Rounded MT Bold" pitchFamily="34" charset="0"/>
              </a:rPr>
              <a:t>. 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We use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 </a:t>
            </a:r>
            <a:r>
              <a:rPr lang="en-US" altLang="ko-KR" b="1" dirty="0" smtClean="0">
                <a:solidFill>
                  <a:srgbClr val="00B050"/>
                </a:solidFill>
                <a:latin typeface="Arial Rounded MT Bold" pitchFamily="34" charset="0"/>
              </a:rPr>
              <a:t>many </a:t>
            </a:r>
            <a:r>
              <a:rPr lang="en-US" altLang="ko-KR" b="1" dirty="0" smtClean="0">
                <a:latin typeface="Arial Rounded MT Bold" pitchFamily="34" charset="0"/>
              </a:rPr>
              <a:t>with </a:t>
            </a:r>
            <a:r>
              <a:rPr lang="en-US" altLang="ko-KR" b="1" dirty="0" smtClean="0">
                <a:solidFill>
                  <a:srgbClr val="004C22"/>
                </a:solidFill>
                <a:latin typeface="Arial Rounded MT Bold" pitchFamily="34" charset="0"/>
              </a:rPr>
              <a:t>countable nouns</a:t>
            </a:r>
            <a:r>
              <a:rPr lang="en-US" altLang="ko-KR" b="1" dirty="0" smtClean="0">
                <a:latin typeface="Arial Rounded MT Bold" pitchFamily="34" charset="0"/>
              </a:rPr>
              <a:t>, 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and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</a:t>
            </a:r>
            <a:r>
              <a:rPr lang="en-US" altLang="ko-KR" b="1" dirty="0" smtClean="0">
                <a:latin typeface="Arial Rounded MT Bold" pitchFamily="34" charset="0"/>
              </a:rPr>
              <a:t> </a:t>
            </a:r>
            <a:r>
              <a:rPr lang="en-US" altLang="ko-KR" b="1" dirty="0" smtClean="0">
                <a:solidFill>
                  <a:srgbClr val="00B0F0"/>
                </a:solidFill>
                <a:latin typeface="Arial Rounded MT Bold" pitchFamily="34" charset="0"/>
              </a:rPr>
              <a:t>much</a:t>
            </a:r>
            <a:r>
              <a:rPr lang="en-US" altLang="ko-KR" b="1" dirty="0" smtClean="0">
                <a:latin typeface="Arial Rounded MT Bold" pitchFamily="34" charset="0"/>
              </a:rPr>
              <a:t> with </a:t>
            </a:r>
            <a:r>
              <a:rPr lang="en-US" altLang="ko-KR" b="1" dirty="0" smtClean="0">
                <a:solidFill>
                  <a:srgbClr val="002060"/>
                </a:solidFill>
                <a:latin typeface="Arial Rounded MT Bold" pitchFamily="34" charset="0"/>
              </a:rPr>
              <a:t>uncountable nouns</a:t>
            </a:r>
            <a:r>
              <a:rPr lang="en-US" altLang="ko-KR" b="1" dirty="0" smtClean="0">
                <a:latin typeface="Arial Rounded MT Bold" pitchFamily="34" charset="0"/>
              </a:rPr>
              <a:t>.</a:t>
            </a:r>
          </a:p>
          <a:p>
            <a:pPr algn="ctr">
              <a:buNone/>
            </a:pPr>
            <a:endParaRPr lang="en-US" altLang="ko-KR" b="1" u="sng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altLang="ko-KR" b="1" u="sng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altLang="ko-KR" b="1" u="sng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altLang="ko-KR" b="1" u="sng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ctr">
              <a:buNone/>
            </a:pPr>
            <a:endParaRPr lang="en-US" altLang="ko-KR" b="1" u="sng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altLang="ko-KR" b="1" u="sng" dirty="0" smtClean="0">
                <a:solidFill>
                  <a:srgbClr val="002060"/>
                </a:solidFill>
                <a:latin typeface="Arial Rounded MT Bold" pitchFamily="34" charset="0"/>
              </a:rPr>
              <a:t>Uncountable </a:t>
            </a:r>
            <a:r>
              <a:rPr lang="en-US" altLang="ko-KR" b="1" u="sng" dirty="0" smtClean="0">
                <a:solidFill>
                  <a:srgbClr val="002060"/>
                </a:solidFill>
                <a:latin typeface="Arial Rounded MT Bold" pitchFamily="34" charset="0"/>
              </a:rPr>
              <a:t>Nouns</a:t>
            </a:r>
            <a:r>
              <a:rPr lang="en-US" altLang="ko-KR" b="1" u="sng" dirty="0" smtClean="0">
                <a:latin typeface="Arial Rounded MT Bold" pitchFamily="34" charset="0"/>
              </a:rPr>
              <a:t>: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They spend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</a:t>
            </a:r>
            <a:r>
              <a:rPr lang="en-US" altLang="ko-KR" b="1" dirty="0" smtClean="0">
                <a:latin typeface="Arial Rounded MT Bold" pitchFamily="34" charset="0"/>
              </a:rPr>
              <a:t> </a:t>
            </a:r>
            <a:r>
              <a:rPr lang="en-US" altLang="ko-KR" b="1" dirty="0" smtClean="0">
                <a:solidFill>
                  <a:srgbClr val="00B0F0"/>
                </a:solidFill>
                <a:latin typeface="Arial Rounded MT Bold" pitchFamily="34" charset="0"/>
              </a:rPr>
              <a:t>much</a:t>
            </a:r>
            <a:r>
              <a:rPr lang="en-US" altLang="ko-KR" b="1" dirty="0" smtClean="0">
                <a:latin typeface="Arial Rounded MT Bold" pitchFamily="34" charset="0"/>
              </a:rPr>
              <a:t> </a:t>
            </a:r>
            <a:r>
              <a:rPr lang="en-US" altLang="ko-KR" b="1" dirty="0" smtClean="0">
                <a:solidFill>
                  <a:srgbClr val="002060"/>
                </a:solidFill>
                <a:latin typeface="Arial Rounded MT Bold" pitchFamily="34" charset="0"/>
              </a:rPr>
              <a:t>money.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We have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</a:t>
            </a:r>
            <a:r>
              <a:rPr lang="en-US" altLang="ko-KR" b="1" dirty="0" smtClean="0">
                <a:latin typeface="Arial Rounded MT Bold" pitchFamily="34" charset="0"/>
              </a:rPr>
              <a:t> </a:t>
            </a:r>
            <a:r>
              <a:rPr lang="en-US" altLang="ko-KR" b="1" dirty="0" smtClean="0">
                <a:solidFill>
                  <a:srgbClr val="00B0F0"/>
                </a:solidFill>
                <a:latin typeface="Arial Rounded MT Bold" pitchFamily="34" charset="0"/>
              </a:rPr>
              <a:t>much</a:t>
            </a:r>
            <a:r>
              <a:rPr lang="en-US" altLang="ko-KR" b="1" dirty="0" smtClean="0">
                <a:latin typeface="Arial Rounded MT Bold" pitchFamily="34" charset="0"/>
              </a:rPr>
              <a:t> </a:t>
            </a:r>
            <a:r>
              <a:rPr lang="en-US" altLang="ko-KR" b="1" dirty="0" smtClean="0">
                <a:solidFill>
                  <a:srgbClr val="002060"/>
                </a:solidFill>
                <a:latin typeface="Arial Rounded MT Bold" pitchFamily="34" charset="0"/>
              </a:rPr>
              <a:t>food.</a:t>
            </a: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2808312" cy="1873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09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800" b="1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ea typeface="안상수2006중간" pitchFamily="18" charset="-127"/>
              </a:rPr>
              <a:t>Unit 7 Grammar</a:t>
            </a:r>
            <a:endParaRPr lang="ko-KR" altLang="en-US" sz="4800" b="1" dirty="0">
              <a:solidFill>
                <a:srgbClr val="B014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  <a:ea typeface="안상수2006중간" pitchFamily="18" charset="-127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536" y="1340768"/>
            <a:ext cx="7931224" cy="5133184"/>
          </a:xfr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Not enough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 </a:t>
            </a:r>
            <a:r>
              <a:rPr lang="en-US" altLang="ko-KR" b="1" dirty="0" smtClean="0">
                <a:latin typeface="Arial Rounded MT Bold" pitchFamily="34" charset="0"/>
              </a:rPr>
              <a:t>is the opposite of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</a:t>
            </a:r>
            <a:r>
              <a:rPr lang="en-US" altLang="ko-KR" b="1" dirty="0" smtClean="0">
                <a:latin typeface="Arial Rounded MT Bold" pitchFamily="34" charset="0"/>
              </a:rPr>
              <a:t>.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It means we need or want more of something. 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We use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not enough </a:t>
            </a:r>
            <a:r>
              <a:rPr lang="en-US" altLang="ko-KR" b="1" dirty="0" smtClean="0">
                <a:latin typeface="Arial Rounded MT Bold" pitchFamily="34" charset="0"/>
              </a:rPr>
              <a:t>in 2 ways</a:t>
            </a:r>
            <a:r>
              <a:rPr lang="en-US" altLang="ko-KR" b="1" dirty="0" smtClean="0">
                <a:latin typeface="Arial Rounded MT Bold" pitchFamily="34" charset="0"/>
              </a:rPr>
              <a:t>.</a:t>
            </a:r>
          </a:p>
          <a:p>
            <a:pPr algn="ctr">
              <a:buNone/>
            </a:pPr>
            <a:endParaRPr lang="en-US" altLang="ko-KR" sz="800" b="1" dirty="0" smtClean="0">
              <a:latin typeface="Arial Rounded MT Bold" pitchFamily="34" charset="0"/>
            </a:endParaRPr>
          </a:p>
          <a:p>
            <a:pPr marL="457200" indent="-457200"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1</a:t>
            </a:r>
            <a:r>
              <a:rPr lang="en-US" altLang="ko-KR" b="1" dirty="0" smtClean="0">
                <a:latin typeface="Arial Rounded MT Bold" pitchFamily="34" charset="0"/>
              </a:rPr>
              <a:t>.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Not</a:t>
            </a:r>
            <a:r>
              <a:rPr lang="en-US" altLang="ko-KR" b="1" dirty="0" smtClean="0">
                <a:latin typeface="Arial Rounded MT Bold" pitchFamily="34" charset="0"/>
              </a:rPr>
              <a:t> + </a:t>
            </a:r>
            <a:r>
              <a:rPr lang="en-US" altLang="ko-KR" b="1" dirty="0" smtClean="0">
                <a:solidFill>
                  <a:srgbClr val="00B050"/>
                </a:solidFill>
                <a:latin typeface="Arial Rounded MT Bold" pitchFamily="34" charset="0"/>
              </a:rPr>
              <a:t>adjective/adverb</a:t>
            </a:r>
            <a:r>
              <a:rPr lang="en-US" altLang="ko-KR" b="1" dirty="0" smtClean="0">
                <a:latin typeface="Arial Rounded MT Bold" pitchFamily="34" charset="0"/>
              </a:rPr>
              <a:t> +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enough</a:t>
            </a:r>
          </a:p>
          <a:p>
            <a:pPr marL="457200" indent="-457200" algn="ctr"/>
            <a:r>
              <a:rPr lang="en-US" altLang="ko-KR" b="1" dirty="0" smtClean="0">
                <a:latin typeface="Arial Rounded MT Bold" pitchFamily="34" charset="0"/>
              </a:rPr>
              <a:t>It’s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not </a:t>
            </a:r>
            <a:r>
              <a:rPr lang="en-US" altLang="ko-KR" b="1" dirty="0" smtClean="0">
                <a:solidFill>
                  <a:srgbClr val="00B050"/>
                </a:solidFill>
                <a:latin typeface="Arial Rounded MT Bold" pitchFamily="34" charset="0"/>
              </a:rPr>
              <a:t>quiet</a:t>
            </a:r>
            <a:r>
              <a:rPr lang="en-US" altLang="ko-KR" b="1" dirty="0" smtClean="0">
                <a:latin typeface="Arial Rounded MT Bold" pitchFamily="34" charset="0"/>
              </a:rPr>
              <a:t>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enough</a:t>
            </a:r>
            <a:r>
              <a:rPr lang="en-US" altLang="ko-KR" b="1" dirty="0" smtClean="0">
                <a:latin typeface="Arial Rounded MT Bold" pitchFamily="34" charset="0"/>
              </a:rPr>
              <a:t>.  (I want it to be quieter.)</a:t>
            </a:r>
          </a:p>
          <a:p>
            <a:pPr marL="457200" indent="-457200" algn="ctr"/>
            <a:r>
              <a:rPr lang="en-US" altLang="ko-KR" b="1" dirty="0" smtClean="0">
                <a:latin typeface="Arial Rounded MT Bold" pitchFamily="34" charset="0"/>
              </a:rPr>
              <a:t>I ca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n’t </a:t>
            </a:r>
            <a:r>
              <a:rPr lang="en-US" altLang="ko-KR" b="1" dirty="0" smtClean="0">
                <a:latin typeface="Arial Rounded MT Bold" pitchFamily="34" charset="0"/>
              </a:rPr>
              <a:t>run </a:t>
            </a:r>
            <a:r>
              <a:rPr lang="en-US" altLang="ko-KR" b="1" dirty="0" smtClean="0">
                <a:solidFill>
                  <a:srgbClr val="00B050"/>
                </a:solidFill>
                <a:latin typeface="Arial Rounded MT Bold" pitchFamily="34" charset="0"/>
              </a:rPr>
              <a:t>fast</a:t>
            </a:r>
            <a:r>
              <a:rPr lang="en-US" altLang="ko-KR" b="1" dirty="0" smtClean="0">
                <a:latin typeface="Arial Rounded MT Bold" pitchFamily="34" charset="0"/>
              </a:rPr>
              <a:t>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enough</a:t>
            </a:r>
            <a:r>
              <a:rPr lang="en-US" altLang="ko-KR" b="1" dirty="0" smtClean="0">
                <a:latin typeface="Arial Rounded MT Bold" pitchFamily="34" charset="0"/>
              </a:rPr>
              <a:t>. (I want to run faster.)</a:t>
            </a: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076" y="4581128"/>
            <a:ext cx="2863802" cy="179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4800" b="1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ea typeface="안상수2006중간" pitchFamily="18" charset="-127"/>
              </a:rPr>
              <a:t>Unit 7 Grammar</a:t>
            </a:r>
            <a:endParaRPr lang="ko-KR" altLang="en-US" sz="4800" b="1" dirty="0">
              <a:solidFill>
                <a:srgbClr val="B014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  <a:ea typeface="안상수2006중간" pitchFamily="18" charset="-127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536" y="1600200"/>
            <a:ext cx="7931224" cy="4873752"/>
          </a:xfr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Not enough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 </a:t>
            </a:r>
            <a:r>
              <a:rPr lang="en-US" altLang="ko-KR" b="1" dirty="0" smtClean="0">
                <a:latin typeface="Arial Rounded MT Bold" pitchFamily="34" charset="0"/>
              </a:rPr>
              <a:t>is the opposite of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</a:t>
            </a:r>
            <a:r>
              <a:rPr lang="en-US" altLang="ko-KR" b="1" dirty="0" smtClean="0">
                <a:latin typeface="Arial Rounded MT Bold" pitchFamily="34" charset="0"/>
              </a:rPr>
              <a:t>.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It means we need or want more of something. 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We use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not enough </a:t>
            </a:r>
            <a:r>
              <a:rPr lang="en-US" altLang="ko-KR" b="1" dirty="0" smtClean="0">
                <a:latin typeface="Arial Rounded MT Bold" pitchFamily="34" charset="0"/>
              </a:rPr>
              <a:t>in 2 ways.</a:t>
            </a: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2</a:t>
            </a:r>
            <a:r>
              <a:rPr lang="en-US" altLang="ko-KR" b="1" dirty="0" smtClean="0">
                <a:latin typeface="Arial Rounded MT Bold" pitchFamily="34" charset="0"/>
              </a:rPr>
              <a:t>.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Not enough </a:t>
            </a:r>
            <a:r>
              <a:rPr lang="en-US" altLang="ko-KR" b="1" dirty="0" smtClean="0">
                <a:latin typeface="Arial Rounded MT Bold" pitchFamily="34" charset="0"/>
              </a:rPr>
              <a:t>+ </a:t>
            </a:r>
            <a:r>
              <a:rPr lang="en-US" altLang="ko-KR" b="1" dirty="0" smtClean="0">
                <a:solidFill>
                  <a:srgbClr val="7030A0"/>
                </a:solidFill>
                <a:latin typeface="Arial Rounded MT Bold" pitchFamily="34" charset="0"/>
              </a:rPr>
              <a:t>noun</a:t>
            </a:r>
          </a:p>
          <a:p>
            <a:pPr algn="ctr"/>
            <a:r>
              <a:rPr lang="en-US" altLang="ko-KR" b="1" dirty="0" smtClean="0">
                <a:latin typeface="Arial Rounded MT Bold" pitchFamily="34" charset="0"/>
              </a:rPr>
              <a:t>There  is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n’t enough</a:t>
            </a:r>
            <a:r>
              <a:rPr lang="en-US" altLang="ko-KR" b="1" dirty="0" smtClean="0">
                <a:latin typeface="Arial Rounded MT Bold" pitchFamily="34" charset="0"/>
              </a:rPr>
              <a:t> </a:t>
            </a:r>
            <a:r>
              <a:rPr lang="en-US" altLang="ko-KR" b="1" dirty="0" smtClean="0">
                <a:solidFill>
                  <a:srgbClr val="7030A0"/>
                </a:solidFill>
                <a:latin typeface="Arial Rounded MT Bold" pitchFamily="34" charset="0"/>
              </a:rPr>
              <a:t>food</a:t>
            </a:r>
            <a:r>
              <a:rPr lang="en-US" altLang="ko-KR" b="1" dirty="0" smtClean="0">
                <a:latin typeface="Arial Rounded MT Bold" pitchFamily="34" charset="0"/>
              </a:rPr>
              <a:t>. (We need more food.)</a:t>
            </a:r>
          </a:p>
          <a:p>
            <a:pPr algn="ctr"/>
            <a:r>
              <a:rPr lang="en-US" altLang="ko-KR" b="1" dirty="0" smtClean="0">
                <a:latin typeface="Arial Rounded MT Bold" pitchFamily="34" charset="0"/>
              </a:rPr>
              <a:t>I do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n’t </a:t>
            </a:r>
            <a:r>
              <a:rPr lang="en-US" altLang="ko-KR" b="1" dirty="0" smtClean="0">
                <a:latin typeface="Arial Rounded MT Bold" pitchFamily="34" charset="0"/>
              </a:rPr>
              <a:t>have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enough</a:t>
            </a:r>
            <a:r>
              <a:rPr lang="en-US" altLang="ko-KR" b="1" dirty="0" smtClean="0">
                <a:latin typeface="Arial Rounded MT Bold" pitchFamily="34" charset="0"/>
              </a:rPr>
              <a:t> </a:t>
            </a:r>
            <a:r>
              <a:rPr lang="en-US" altLang="ko-KR" b="1" dirty="0" smtClean="0">
                <a:solidFill>
                  <a:srgbClr val="7030A0"/>
                </a:solidFill>
                <a:latin typeface="Arial Rounded MT Bold" pitchFamily="34" charset="0"/>
              </a:rPr>
              <a:t>money</a:t>
            </a:r>
            <a:r>
              <a:rPr lang="en-US" altLang="ko-KR" b="1" dirty="0" smtClean="0">
                <a:latin typeface="Arial Rounded MT Bold" pitchFamily="34" charset="0"/>
              </a:rPr>
              <a:t>. (I need more money.)</a:t>
            </a: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19786"/>
            <a:ext cx="2552314" cy="170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7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800" b="1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ea typeface="안상수2006중간" pitchFamily="18" charset="-127"/>
              </a:rPr>
              <a:t>Unit 7 Grammar</a:t>
            </a:r>
            <a:endParaRPr lang="ko-KR" altLang="en-US" sz="4800" b="1" dirty="0">
              <a:solidFill>
                <a:srgbClr val="B014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  <a:ea typeface="안상수2006중간" pitchFamily="18" charset="-127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544" y="1268760"/>
            <a:ext cx="7931224" cy="4873752"/>
          </a:xfr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Not enough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 </a:t>
            </a:r>
            <a:r>
              <a:rPr lang="en-US" altLang="ko-KR" b="1" dirty="0" smtClean="0">
                <a:latin typeface="Arial Rounded MT Bold" pitchFamily="34" charset="0"/>
              </a:rPr>
              <a:t>is the opposite of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</a:t>
            </a:r>
            <a:r>
              <a:rPr lang="en-US" altLang="ko-KR" b="1" dirty="0" smtClean="0">
                <a:latin typeface="Arial Rounded MT Bold" pitchFamily="34" charset="0"/>
              </a:rPr>
              <a:t>.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It means we need or want more of something. 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We use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not enough </a:t>
            </a:r>
            <a:r>
              <a:rPr lang="en-US" altLang="ko-KR" b="1" dirty="0" smtClean="0">
                <a:latin typeface="Arial Rounded MT Bold" pitchFamily="34" charset="0"/>
              </a:rPr>
              <a:t>in 2 ways.</a:t>
            </a:r>
          </a:p>
          <a:p>
            <a:pPr marL="457200" indent="-457200"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1.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Not</a:t>
            </a:r>
            <a:r>
              <a:rPr lang="en-US" altLang="ko-KR" b="1" dirty="0" smtClean="0">
                <a:latin typeface="Arial Rounded MT Bold" pitchFamily="34" charset="0"/>
              </a:rPr>
              <a:t> + </a:t>
            </a:r>
            <a:r>
              <a:rPr lang="en-US" altLang="ko-KR" b="1" dirty="0" smtClean="0">
                <a:solidFill>
                  <a:srgbClr val="00B050"/>
                </a:solidFill>
                <a:latin typeface="Arial Rounded MT Bold" pitchFamily="34" charset="0"/>
              </a:rPr>
              <a:t>adjective/adverb</a:t>
            </a:r>
            <a:r>
              <a:rPr lang="en-US" altLang="ko-KR" b="1" dirty="0" smtClean="0">
                <a:latin typeface="Arial Rounded MT Bold" pitchFamily="34" charset="0"/>
              </a:rPr>
              <a:t> +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enough</a:t>
            </a: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57620"/>
              </p:ext>
            </p:extLst>
          </p:nvPr>
        </p:nvGraphicFramePr>
        <p:xfrm>
          <a:off x="395537" y="3212976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Adj</a:t>
                      </a:r>
                      <a:r>
                        <a:rPr lang="en-US" dirty="0" smtClean="0"/>
                        <a:t>/adverb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enough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quiet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enough.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0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800" b="1" dirty="0" smtClean="0">
                <a:solidFill>
                  <a:srgbClr val="B014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  <a:ea typeface="안상수2006중간" pitchFamily="18" charset="-127"/>
              </a:rPr>
              <a:t>Unit 7 Grammar</a:t>
            </a:r>
            <a:endParaRPr lang="ko-KR" altLang="en-US" sz="4800" b="1" dirty="0">
              <a:solidFill>
                <a:srgbClr val="B014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  <a:ea typeface="안상수2006중간" pitchFamily="18" charset="-127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7544" y="1268760"/>
            <a:ext cx="7931224" cy="4873752"/>
          </a:xfr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Not enough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 </a:t>
            </a:r>
            <a:r>
              <a:rPr lang="en-US" altLang="ko-KR" b="1" dirty="0" smtClean="0">
                <a:latin typeface="Arial Rounded MT Bold" pitchFamily="34" charset="0"/>
              </a:rPr>
              <a:t>is the opposite of </a:t>
            </a:r>
            <a:r>
              <a:rPr lang="en-US" altLang="ko-KR" b="1" dirty="0" smtClean="0">
                <a:solidFill>
                  <a:srgbClr val="B01435"/>
                </a:solidFill>
                <a:latin typeface="Arial Rounded MT Bold" pitchFamily="34" charset="0"/>
              </a:rPr>
              <a:t>too</a:t>
            </a:r>
            <a:r>
              <a:rPr lang="en-US" altLang="ko-KR" b="1" dirty="0" smtClean="0">
                <a:latin typeface="Arial Rounded MT Bold" pitchFamily="34" charset="0"/>
              </a:rPr>
              <a:t>.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It means we need or want more of something. </a:t>
            </a:r>
          </a:p>
          <a:p>
            <a:pPr algn="ctr">
              <a:buNone/>
            </a:pPr>
            <a:r>
              <a:rPr lang="en-US" altLang="ko-KR" b="1" dirty="0" smtClean="0">
                <a:latin typeface="Arial Rounded MT Bold" pitchFamily="34" charset="0"/>
              </a:rPr>
              <a:t>We use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not enough </a:t>
            </a:r>
            <a:r>
              <a:rPr lang="en-US" altLang="ko-KR" b="1" dirty="0" smtClean="0">
                <a:latin typeface="Arial Rounded MT Bold" pitchFamily="34" charset="0"/>
              </a:rPr>
              <a:t>in 2 ways.</a:t>
            </a:r>
          </a:p>
          <a:p>
            <a:pPr algn="ctr">
              <a:buNone/>
            </a:pPr>
            <a:r>
              <a:rPr lang="en-US" altLang="ko-KR" b="1" dirty="0">
                <a:latin typeface="Arial Rounded MT Bold" pitchFamily="34" charset="0"/>
              </a:rPr>
              <a:t>2. 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Not enough </a:t>
            </a:r>
            <a:r>
              <a:rPr lang="en-US" altLang="ko-KR" b="1" dirty="0">
                <a:latin typeface="Arial Rounded MT Bold" pitchFamily="34" charset="0"/>
              </a:rPr>
              <a:t>+ </a:t>
            </a:r>
            <a:r>
              <a:rPr lang="en-US" altLang="ko-KR" b="1" dirty="0">
                <a:solidFill>
                  <a:srgbClr val="7030A0"/>
                </a:solidFill>
                <a:latin typeface="Arial Rounded MT Bold" pitchFamily="34" charset="0"/>
              </a:rPr>
              <a:t>noun</a:t>
            </a:r>
          </a:p>
          <a:p>
            <a:pPr algn="ctr">
              <a:buNone/>
            </a:pPr>
            <a:endParaRPr lang="en-US" altLang="ko-KR" b="1" dirty="0" smtClean="0">
              <a:latin typeface="Arial Rounded MT Bol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56865"/>
              </p:ext>
            </p:extLst>
          </p:nvPr>
        </p:nvGraphicFramePr>
        <p:xfrm>
          <a:off x="683568" y="3140968"/>
          <a:ext cx="756084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918"/>
                <a:gridCol w="2193994"/>
                <a:gridCol w="2447147"/>
                <a:gridCol w="14007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Verb</a:t>
                      </a:r>
                    </a:p>
                    <a:p>
                      <a:r>
                        <a:rPr lang="en-US" dirty="0" smtClean="0"/>
                        <a:t>BE/DO/HAVE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 enough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have enough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money.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enough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food.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8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mbria">
      <a:majorFont>
        <a:latin typeface="Cambria"/>
        <a:ea typeface="Cambria Math"/>
        <a:cs typeface=""/>
      </a:majorFont>
      <a:minorFont>
        <a:latin typeface="Cambria"/>
        <a:ea typeface="Cambria Math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/>
        <a:ea typeface="Cambria Math"/>
        <a:cs typeface=""/>
      </a:majorFont>
      <a:minorFont>
        <a:latin typeface="Cambria"/>
        <a:ea typeface="Cambria Math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173</TotalTime>
  <Words>1400</Words>
  <Application>Microsoft Office PowerPoint</Application>
  <PresentationFormat>On-screen Show (4:3)</PresentationFormat>
  <Paragraphs>264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Oriel</vt:lpstr>
      <vt:lpstr>Theme1</vt:lpstr>
      <vt:lpstr>1_Theme1</vt:lpstr>
      <vt:lpstr>Smart Choice  Level 4</vt:lpstr>
      <vt:lpstr>PowerPoint Presentation</vt:lpstr>
      <vt:lpstr>Unit 7 Grammar</vt:lpstr>
      <vt:lpstr>Unit 7 Grammar</vt:lpstr>
      <vt:lpstr>Unit 7 Grammar</vt:lpstr>
      <vt:lpstr>Unit 7 Grammar</vt:lpstr>
      <vt:lpstr>Unit 7 Grammar</vt:lpstr>
      <vt:lpstr>Unit 7 Grammar</vt:lpstr>
      <vt:lpstr>Unit 7 Grammar</vt:lpstr>
      <vt:lpstr>Unit 7 Grammar: Now Practice</vt:lpstr>
      <vt:lpstr>Unit 7 Grammar: Now Practice</vt:lpstr>
      <vt:lpstr>Unit 7 Grammar</vt:lpstr>
      <vt:lpstr>Homework ~ Unit 7</vt:lpstr>
      <vt:lpstr>Look at the pictures and complete the sentences.  Use too + these words:</vt:lpstr>
      <vt:lpstr>Write too / too much / too many / or  enough</vt:lpstr>
      <vt:lpstr>PowerPoint Presentation</vt:lpstr>
      <vt:lpstr>Complete the sentences.  Use too or enough with the words in parentheses.  </vt:lpstr>
      <vt:lpstr>Homework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Choice  Level 4</dc:title>
  <dc:creator>jwu</dc:creator>
  <cp:lastModifiedBy>User</cp:lastModifiedBy>
  <cp:revision>12</cp:revision>
  <dcterms:created xsi:type="dcterms:W3CDTF">2014-03-18T00:45:39Z</dcterms:created>
  <dcterms:modified xsi:type="dcterms:W3CDTF">2016-09-21T01:48:15Z</dcterms:modified>
</cp:coreProperties>
</file>