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63" r:id="rId8"/>
    <p:sldId id="262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65A"/>
    <a:srgbClr val="D2ECB6"/>
    <a:srgbClr val="A6D86E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3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61B54D-AF0B-41C4-A0F5-05E2B2EC73D0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702AC5-A15D-4780-9FA7-9B2648E8E3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1061" y="1371600"/>
            <a:ext cx="49818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SMART CHOICE </a:t>
            </a:r>
            <a:b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</a:b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Level 4</a:t>
            </a:r>
            <a:b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Unit 8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3886200"/>
            <a:ext cx="5157938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94108" y="4191000"/>
            <a:ext cx="3555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Grammar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4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45776" y="2971800"/>
            <a:ext cx="4420759" cy="843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19122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 a subject relative clause, we don’t use a personal subject pronoun after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or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3710" y="2971800"/>
            <a:ext cx="3831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actors </a:t>
            </a:r>
            <a:r>
              <a:rPr lang="en-US" sz="2400" b="1" dirty="0" smtClean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are </a:t>
            </a:r>
            <a:r>
              <a:rPr lang="en-US" sz="24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funny.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5776" y="3353481"/>
            <a:ext cx="4506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strike="sngStrike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actors </a:t>
            </a:r>
            <a:r>
              <a:rPr lang="en-US" sz="2400" b="1" strike="sngStrike" dirty="0" smtClean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they are </a:t>
            </a:r>
            <a:r>
              <a:rPr lang="en-US" sz="2400" b="1" strike="sngStrike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funny.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56241" y="4109654"/>
            <a:ext cx="4633454" cy="843346"/>
          </a:xfrm>
          <a:prstGeom prst="roundRect">
            <a:avLst/>
          </a:prstGeom>
          <a:gradFill>
            <a:gsLst>
              <a:gs pos="40000">
                <a:srgbClr val="A6D86E"/>
              </a:gs>
              <a:gs pos="0">
                <a:srgbClr val="92D050"/>
              </a:gs>
              <a:gs pos="0">
                <a:srgbClr val="D2ECB6"/>
              </a:gs>
              <a:gs pos="100000">
                <a:srgbClr val="90C65A"/>
              </a:gs>
            </a:gsLst>
          </a:gradFill>
          <a:ln>
            <a:solidFill>
              <a:srgbClr val="90C65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808841" y="5179367"/>
            <a:ext cx="4420759" cy="8433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68141" y="5179367"/>
            <a:ext cx="390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friend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is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honest.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65048" y="5562600"/>
            <a:ext cx="4314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strike="sngStrike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friend </a:t>
            </a:r>
            <a:r>
              <a:rPr lang="en-US" sz="2400" b="1" strike="sngStrike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he is </a:t>
            </a:r>
            <a:r>
              <a:rPr lang="en-US" sz="2400" b="1" strike="sngStrik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honest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083" y="4116387"/>
            <a:ext cx="3963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cars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are reliable.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51759" y="4491334"/>
            <a:ext cx="4637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strike="sngStrike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cars </a:t>
            </a:r>
            <a:r>
              <a:rPr lang="en-US" sz="2400" b="1" strike="sngStrike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</a:t>
            </a:r>
            <a:r>
              <a:rPr lang="en-US" sz="2400" b="1" strike="sngStrik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they are </a:t>
            </a:r>
            <a:r>
              <a:rPr lang="en-US" sz="2400" b="1" strike="sngStrike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reliable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5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25" grpId="0"/>
      <p:bldP spid="26" grpId="0"/>
      <p:bldP spid="12" grpId="0" build="allAtOnce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45776" y="2590800"/>
            <a:ext cx="7207624" cy="3276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191220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Now Practice!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776" y="2934831"/>
            <a:ext cx="7207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have a car _______ is ten years old.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There are some students in my class _____ are always late.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 you know anyone _______ is both artistic and reliable?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 you have any books in English ______ are easy to read?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Have you ever had a teacher _______ didn’t give homework?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Have you ever had homework ______ was fun to do?</a:t>
            </a:r>
          </a:p>
        </p:txBody>
      </p:sp>
    </p:spTree>
    <p:extLst>
      <p:ext uri="{BB962C8B-B14F-4D97-AF65-F5344CB8AC3E}">
        <p14:creationId xmlns:p14="http://schemas.microsoft.com/office/powerpoint/2010/main" val="9623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45776" y="2590800"/>
            <a:ext cx="7207624" cy="3276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191220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Now Practice!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776" y="2934831"/>
            <a:ext cx="7207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have a car _______ is ten years old.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There are some students in my class ______ are always late.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 you know anyone _______ is both artistic and reliable?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Do you have any books in English ________ are easy to read?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Have you ever had a teacher _______ didn’t give homework?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Have you ever had homework ________ was fun to do?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2971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hich/that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276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who/that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581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who/that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4741" y="44928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who/that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10389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hich/that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2453" y="388618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hich/that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776" y="2373868"/>
            <a:ext cx="7283824" cy="3417332"/>
          </a:xfrm>
          <a:prstGeom prst="roundRect">
            <a:avLst/>
          </a:prstGeom>
          <a:gradFill>
            <a:gsLst>
              <a:gs pos="40000">
                <a:srgbClr val="A6D86E"/>
              </a:gs>
              <a:gs pos="0">
                <a:srgbClr val="92D050"/>
              </a:gs>
              <a:gs pos="0">
                <a:srgbClr val="D2ECB6"/>
              </a:gs>
              <a:gs pos="100000">
                <a:srgbClr val="90C65A"/>
              </a:gs>
            </a:gsLst>
          </a:gradFill>
          <a:ln>
            <a:solidFill>
              <a:srgbClr val="90C65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191220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Now Practice!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1635" y="2743200"/>
            <a:ext cx="7207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have a friend who (live/lives) in the US.</a:t>
            </a:r>
          </a:p>
          <a:p>
            <a:pPr marL="457200" lvl="0" indent="-457200">
              <a:buAutoNum type="arabicPeriod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have three friends who (are/is) already married.</a:t>
            </a:r>
          </a:p>
          <a:p>
            <a:pPr marL="457200" lvl="0" indent="-457200">
              <a:buAutoNum type="arabicPeriod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My parents have some antiques that (are/is) very valuable.</a:t>
            </a:r>
          </a:p>
          <a:p>
            <a:pPr marL="457200" lvl="0" indent="-457200">
              <a:buAutoNum type="arabicPeriod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Is there a store around here that (sell/sells) electronics?</a:t>
            </a:r>
          </a:p>
          <a:p>
            <a:pPr marL="457200" lvl="0" indent="-457200">
              <a:buAutoNum type="arabicPeriod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Have you ever had a job that (were/was) very interesting?</a:t>
            </a:r>
          </a:p>
          <a:p>
            <a:pPr marL="457200" lvl="0" indent="-457200">
              <a:buAutoNum type="arabicPeriod"/>
            </a:pP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Is there any food that (make/makes) you sick?</a:t>
            </a:r>
          </a:p>
        </p:txBody>
      </p:sp>
      <p:sp>
        <p:nvSpPr>
          <p:cNvPr id="2" name="Oval 1"/>
          <p:cNvSpPr/>
          <p:nvPr/>
        </p:nvSpPr>
        <p:spPr>
          <a:xfrm>
            <a:off x="4495800" y="2805953"/>
            <a:ext cx="60959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00282" y="3119718"/>
            <a:ext cx="45720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3424518"/>
            <a:ext cx="457201" cy="385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4082028"/>
            <a:ext cx="60959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2" y="4413722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93342" y="5077406"/>
            <a:ext cx="75751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1981200"/>
            <a:ext cx="670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We use relative clauses to identify, define, or classify a: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93021"/>
            <a:ext cx="1924050" cy="2574379"/>
          </a:xfrm>
          <a:prstGeom prst="rect">
            <a:avLst/>
          </a:prstGeom>
          <a:ln w="762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/>
          <a:stretch/>
        </p:blipFill>
        <p:spPr bwMode="auto">
          <a:xfrm>
            <a:off x="4572001" y="3491979"/>
            <a:ext cx="3236385" cy="2176462"/>
          </a:xfrm>
          <a:prstGeom prst="rect">
            <a:avLst/>
          </a:prstGeom>
          <a:ln w="762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5000" y="2514600"/>
            <a:ext cx="227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PERSON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572001" y="2523580"/>
            <a:ext cx="32363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THING</a:t>
            </a:r>
            <a:endParaRPr lang="en-US" sz="4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1924050" cy="2574379"/>
          </a:xfrm>
          <a:prstGeom prst="rect">
            <a:avLst/>
          </a:prstGeom>
          <a:ln w="762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20574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PERSON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937808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people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are reliable.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actors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are funny.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friend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is honest.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/>
          <a:stretch/>
        </p:blipFill>
        <p:spPr bwMode="auto">
          <a:xfrm>
            <a:off x="1143000" y="3124200"/>
            <a:ext cx="2819400" cy="1896040"/>
          </a:xfrm>
          <a:prstGeom prst="rect">
            <a:avLst/>
          </a:prstGeom>
          <a:ln w="762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2133600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THING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090208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cars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are reliable.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cars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are electric.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car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is small.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1924050" cy="2574379"/>
          </a:xfrm>
          <a:prstGeom prst="rect">
            <a:avLst/>
          </a:prstGeom>
          <a:ln w="762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20574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PERSON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743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people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 are reliable.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actors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 are funny.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friend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 is honest.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9760" y="1888122"/>
            <a:ext cx="1686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who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1500" y="4944070"/>
            <a:ext cx="19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that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819400"/>
            <a:ext cx="685800" cy="42320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6924" y="3501092"/>
            <a:ext cx="685800" cy="42320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2600" y="4256368"/>
            <a:ext cx="762000" cy="42320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/>
          <a:stretch/>
        </p:blipFill>
        <p:spPr bwMode="auto">
          <a:xfrm>
            <a:off x="1143000" y="2853392"/>
            <a:ext cx="2819400" cy="1896040"/>
          </a:xfrm>
          <a:prstGeom prst="rect">
            <a:avLst/>
          </a:prstGeom>
          <a:ln w="762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2133600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THING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8194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cars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are reliable.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cars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are electric.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car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is small.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4896" y="1888122"/>
            <a:ext cx="2336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which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1500" y="4944070"/>
            <a:ext cx="190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that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86400" y="2853392"/>
            <a:ext cx="914400" cy="42320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78037" y="3581400"/>
            <a:ext cx="914400" cy="423208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638800" y="4326224"/>
            <a:ext cx="609600" cy="42320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2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95400" y="18288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What is the difference between a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MAIN CLAUSE and a RELATIVE CLAUSE?</a:t>
            </a: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01354"/>
              </p:ext>
            </p:extLst>
          </p:nvPr>
        </p:nvGraphicFramePr>
        <p:xfrm>
          <a:off x="1600200" y="2839938"/>
          <a:ext cx="6096000" cy="2169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21498"/>
                <a:gridCol w="34745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MAIN CLAUSE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RELATIVE CLAUSE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I like actors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who are funny.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I like cars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which are electric.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I like a car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aiandra GD" pitchFamily="34" charset="0"/>
                        </a:rPr>
                        <a:t>that is small.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1964085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WHO, 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&amp;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refer to the person or thing they identify, define, or classify.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1"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180308"/>
            <a:ext cx="437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people  </a:t>
            </a:r>
            <a:r>
              <a:rPr lang="en-US" sz="24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 are reliable.</a:t>
            </a:r>
          </a:p>
        </p:txBody>
      </p:sp>
      <p:sp>
        <p:nvSpPr>
          <p:cNvPr id="9" name="Circular Arrow 8"/>
          <p:cNvSpPr/>
          <p:nvPr/>
        </p:nvSpPr>
        <p:spPr>
          <a:xfrm flipH="1">
            <a:off x="3657599" y="2971800"/>
            <a:ext cx="741325" cy="609600"/>
          </a:xfrm>
          <a:prstGeom prst="circular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866108"/>
            <a:ext cx="391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cars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are electric.</a:t>
            </a:r>
          </a:p>
        </p:txBody>
      </p:sp>
      <p:sp>
        <p:nvSpPr>
          <p:cNvPr id="12" name="Circular Arrow 11"/>
          <p:cNvSpPr/>
          <p:nvPr/>
        </p:nvSpPr>
        <p:spPr>
          <a:xfrm flipH="1">
            <a:off x="3439336" y="3641973"/>
            <a:ext cx="741325" cy="609600"/>
          </a:xfrm>
          <a:prstGeom prst="circular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4572000"/>
            <a:ext cx="4084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friend 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 is honest.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3906875" y="4343400"/>
            <a:ext cx="741325" cy="609600"/>
          </a:xfrm>
          <a:prstGeom prst="circular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/>
      <p:bldP spid="12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2293" y="838200"/>
            <a:ext cx="607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lonna MT" pitchFamily="82" charset="0"/>
              </a:rPr>
              <a:t>Relative clauses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lonna MT" pitchFamily="8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76400"/>
            <a:ext cx="66294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19050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verb in the relative clause needs to agree in number with the noun in the main clause.</a:t>
            </a: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lvl="1"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	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180308"/>
            <a:ext cx="4378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people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</a:t>
            </a:r>
            <a:r>
              <a:rPr lang="en-US" sz="24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who  </a:t>
            </a:r>
            <a:r>
              <a:rPr lang="en-US" sz="2400" b="1" u="sng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are</a:t>
            </a:r>
            <a:r>
              <a:rPr lang="en-US" sz="2400" b="1" dirty="0">
                <a:solidFill>
                  <a:srgbClr val="ACCBF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reliable.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4262735"/>
            <a:ext cx="391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cars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which </a:t>
            </a:r>
            <a:r>
              <a:rPr lang="en-US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are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electric.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2200" y="5253335"/>
            <a:ext cx="4084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like a </a:t>
            </a:r>
            <a:r>
              <a:rPr lang="en-US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friend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that </a:t>
            </a: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honest.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0" name="Flowchart: Merge 9"/>
          <p:cNvSpPr/>
          <p:nvPr/>
        </p:nvSpPr>
        <p:spPr>
          <a:xfrm>
            <a:off x="4800600" y="2819400"/>
            <a:ext cx="645459" cy="461682"/>
          </a:xfrm>
          <a:prstGeom prst="flowChartMerg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6800" y="2801779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Plural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7" name="Flowchart: Merge 16"/>
          <p:cNvSpPr/>
          <p:nvPr/>
        </p:nvSpPr>
        <p:spPr>
          <a:xfrm>
            <a:off x="3158322" y="2846448"/>
            <a:ext cx="645459" cy="461682"/>
          </a:xfrm>
          <a:prstGeom prst="flowChartMerg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34522" y="2828827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Plural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19" name="Flowchart: Merge 18"/>
          <p:cNvSpPr/>
          <p:nvPr/>
        </p:nvSpPr>
        <p:spPr>
          <a:xfrm>
            <a:off x="3158825" y="3904146"/>
            <a:ext cx="645459" cy="461682"/>
          </a:xfrm>
          <a:prstGeom prst="flowChartMerg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35025" y="3886525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Plural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1" name="Flowchart: Merge 20"/>
          <p:cNvSpPr/>
          <p:nvPr/>
        </p:nvSpPr>
        <p:spPr>
          <a:xfrm>
            <a:off x="4574241" y="3906387"/>
            <a:ext cx="645459" cy="461682"/>
          </a:xfrm>
          <a:prstGeom prst="flowChartMerg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48200" y="3888766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Plural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3" name="Flowchart: Merge 22"/>
          <p:cNvSpPr/>
          <p:nvPr/>
        </p:nvSpPr>
        <p:spPr>
          <a:xfrm>
            <a:off x="3352800" y="4894421"/>
            <a:ext cx="905029" cy="461682"/>
          </a:xfrm>
          <a:prstGeom prst="flowChartMer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93265" y="48768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Singular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27" name="Flowchart: Merge 26"/>
          <p:cNvSpPr/>
          <p:nvPr/>
        </p:nvSpPr>
        <p:spPr>
          <a:xfrm>
            <a:off x="4648200" y="4894421"/>
            <a:ext cx="905029" cy="461682"/>
          </a:xfrm>
          <a:prstGeom prst="flowChartMerg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88665" y="487680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Singular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0" grpId="0" animBg="1"/>
      <p:bldP spid="13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7" grpId="0" animBg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259</TotalTime>
  <Words>557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CHOICE L4 Unit 8</dc:title>
  <dc:creator>User</dc:creator>
  <cp:lastModifiedBy>User</cp:lastModifiedBy>
  <cp:revision>17</cp:revision>
  <dcterms:created xsi:type="dcterms:W3CDTF">2014-03-31T04:34:52Z</dcterms:created>
  <dcterms:modified xsi:type="dcterms:W3CDTF">2014-03-31T08:53:54Z</dcterms:modified>
</cp:coreProperties>
</file>