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CF9547-3C08-414C-9628-2B70DB504F8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AD8424-453C-44D3-A5A9-CBE382D6585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SMART CHOICE</a:t>
            </a:r>
            <a:br>
              <a:rPr lang="en-US" b="1" dirty="0" smtClean="0"/>
            </a:br>
            <a:r>
              <a:rPr lang="en-US" b="1" dirty="0" smtClean="0"/>
              <a:t>LEVEL 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740664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72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6002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Signal Words: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0377" y="1222193"/>
            <a:ext cx="655980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when</a:t>
            </a:r>
            <a:endParaRPr lang="en-US" sz="19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6429" y="609600"/>
            <a:ext cx="453361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while</a:t>
            </a:r>
            <a:endParaRPr lang="en-US" sz="1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3443661"/>
            <a:ext cx="56765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 long as</a:t>
            </a:r>
            <a:endParaRPr lang="en-US" sz="11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1762" y="5013321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watching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TV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lights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went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out.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1762" y="5573139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playing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game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boy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hurt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knee.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0658" y="610041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reading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book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mom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me.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79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2"/>
      <p:bldP spid="8" grpId="0"/>
      <p:bldP spid="8" grpId="1"/>
      <p:bldP spid="10" grpId="1"/>
      <p:bldP spid="10" grpId="2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686800" cy="838199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The Past Continuous</a:t>
            </a:r>
            <a:endParaRPr 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Word Order for WHEN and WHILE</a:t>
            </a:r>
            <a:endParaRPr lang="en-U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40859"/>
              </p:ext>
            </p:extLst>
          </p:nvPr>
        </p:nvGraphicFramePr>
        <p:xfrm>
          <a:off x="304800" y="2362200"/>
          <a:ext cx="8534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8276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subject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past continuous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when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subject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simple past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6778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I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was jogging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when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I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saw my friend.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1522"/>
              </p:ext>
            </p:extLst>
          </p:nvPr>
        </p:nvGraphicFramePr>
        <p:xfrm>
          <a:off x="304800" y="4572000"/>
          <a:ext cx="8534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8276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subject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simple</a:t>
                      </a:r>
                      <a:r>
                        <a:rPr lang="en-US" sz="1800" baseline="0" dirty="0" smtClean="0">
                          <a:latin typeface="Georgia" panose="02040502050405020303" pitchFamily="18" charset="0"/>
                        </a:rPr>
                        <a:t> past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while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subject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past continuous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46778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I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saw my friend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while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I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was jogging.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52400" y="3733800"/>
            <a:ext cx="8839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(Also possible: When I saw my friend, I was jogging.)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6019800"/>
            <a:ext cx="8839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(Also possible: While I was jogging, I saw my friend.)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800100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the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talk about something in progress at a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time in the past.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https://scontent-b.xx.fbcdn.net/hphotos-frc3/l/t1.0-9/228776_10150169836486213_3242700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8"/>
          <a:stretch/>
        </p:blipFill>
        <p:spPr bwMode="auto">
          <a:xfrm>
            <a:off x="2438400" y="2258738"/>
            <a:ext cx="6324600" cy="4356946"/>
          </a:xfrm>
          <a:prstGeom prst="rect">
            <a:avLst/>
          </a:prstGeom>
          <a:ln w="88900" cap="sq" cmpd="thickThin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2260413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1987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living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Philippines.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23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800100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the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talk about something in progress at a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time in the past.</a:t>
            </a:r>
          </a:p>
          <a:p>
            <a:pPr marL="82296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799" y="2895600"/>
            <a:ext cx="1981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3200" dirty="0" smtClean="0">
                <a:solidFill>
                  <a:srgbClr val="A818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1:30 last Sunday?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2332338"/>
            <a:ext cx="5536101" cy="407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2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800100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often use the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talk about something in progress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another action (usually in the simple past) took place.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6197025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making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omrice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I 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burned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hand.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s://fbcdn-sphotos-e-a.akamaihd.net/hphotos-ak-frc1/t1.0-9/733817_10151563982164789_137386906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4953000" cy="3647679"/>
          </a:xfrm>
          <a:prstGeom prst="rect">
            <a:avLst/>
          </a:prstGeom>
          <a:ln w="88900" cap="sq" cmpd="thickThin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0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800100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often use the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talk about something in progress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another action (usually in the simple past) took place.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1762" y="5886057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watching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TV when the lights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went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out.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cdn.sheylara.com/images10/0109naumi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" t="3348" r="4891" b="10491"/>
          <a:stretch/>
        </p:blipFill>
        <p:spPr bwMode="auto">
          <a:xfrm>
            <a:off x="2546430" y="2733554"/>
            <a:ext cx="4421529" cy="29052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66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9757" y="1371600"/>
            <a:ext cx="5791200" cy="8382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the helping verb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4100" y="2738486"/>
            <a:ext cx="254428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BE</a:t>
            </a:r>
            <a:endParaRPr lang="en-US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3443" y="3472934"/>
            <a:ext cx="1120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27080" y="2915457"/>
            <a:ext cx="26580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DO</a:t>
            </a:r>
            <a:endParaRPr lang="en-US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1191700" y="2590800"/>
            <a:ext cx="2851743" cy="2667000"/>
          </a:xfrm>
          <a:prstGeom prst="ellipse">
            <a:avLst/>
          </a:prstGeom>
          <a:noFill/>
          <a:ln w="1397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endCxn id="10" idx="3"/>
          </p:cNvCxnSpPr>
          <p:nvPr/>
        </p:nvCxnSpPr>
        <p:spPr>
          <a:xfrm flipH="1">
            <a:off x="5947885" y="2915457"/>
            <a:ext cx="1829358" cy="1951770"/>
          </a:xfrm>
          <a:prstGeom prst="line">
            <a:avLst/>
          </a:prstGeom>
          <a:ln w="3175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530257" y="2590800"/>
            <a:ext cx="2851743" cy="2667000"/>
          </a:xfrm>
          <a:prstGeom prst="ellipse">
            <a:avLst/>
          </a:prstGeom>
          <a:noFill/>
          <a:ln w="1397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39792" y="5791200"/>
            <a:ext cx="80772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 and questions.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27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7" grpId="0" animBg="1"/>
      <p:bldP spid="10" grpId="0" animBg="1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6002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also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add ~ING to the verb and put it together with the past BE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270462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1987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</a:t>
            </a:r>
            <a:r>
              <a:rPr lang="en-US" sz="28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Philippines.</a:t>
            </a:r>
            <a:endParaRPr lang="en-US" sz="2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400" y="2346662"/>
            <a:ext cx="685800" cy="4727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4615" y="33528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making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omrice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I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burned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hand.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3464837"/>
            <a:ext cx="609600" cy="4727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7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22684"/>
              </p:ext>
            </p:extLst>
          </p:nvPr>
        </p:nvGraphicFramePr>
        <p:xfrm>
          <a:off x="1219200" y="1371600"/>
          <a:ext cx="7696200" cy="1315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9240"/>
                <a:gridCol w="2308860"/>
                <a:gridCol w="1638300"/>
                <a:gridCol w="22098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Affirmative and Negative Statements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I/He/She/It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</a:t>
                      </a:r>
                      <a:r>
                        <a:rPr lang="en-US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/>
                        <a:t>sleep</a:t>
                      </a:r>
                      <a:r>
                        <a:rPr lang="en-US" b="1" u="sng" dirty="0" smtClean="0"/>
                        <a:t>ing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 not </a:t>
                      </a:r>
                      <a:r>
                        <a:rPr lang="en-US" dirty="0" smtClean="0"/>
                        <a:t>read</a:t>
                      </a:r>
                      <a:r>
                        <a:rPr lang="en-US" b="1" u="sng" dirty="0" smtClean="0">
                          <a:effectLst/>
                        </a:rPr>
                        <a:t>ing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wasn’t</a:t>
                      </a:r>
                      <a:r>
                        <a:rPr lang="en-US" dirty="0" smtClean="0"/>
                        <a:t> read</a:t>
                      </a:r>
                      <a:r>
                        <a:rPr lang="en-US" b="1" u="sng" dirty="0" smtClean="0"/>
                        <a:t>ing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You/We/They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</a:t>
                      </a:r>
                      <a:r>
                        <a:rPr lang="en-US" dirty="0" smtClean="0"/>
                        <a:t> sleep</a:t>
                      </a:r>
                      <a:r>
                        <a:rPr lang="en-US" b="1" u="sng" dirty="0" smtClean="0"/>
                        <a:t>ing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</a:t>
                      </a:r>
                      <a:r>
                        <a:rPr lang="en-US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not </a:t>
                      </a:r>
                      <a:r>
                        <a:rPr lang="en-US" baseline="0" dirty="0" smtClean="0"/>
                        <a:t>sleep</a:t>
                      </a:r>
                      <a:r>
                        <a:rPr lang="en-US" b="1" u="sng" baseline="0" dirty="0" smtClean="0"/>
                        <a:t>ing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weren’t</a:t>
                      </a:r>
                      <a:r>
                        <a:rPr lang="en-US" baseline="0" dirty="0" smtClean="0"/>
                        <a:t> sleep</a:t>
                      </a:r>
                      <a:r>
                        <a:rPr lang="en-US" b="1" u="sng" baseline="0" dirty="0" smtClean="0"/>
                        <a:t>ing</a:t>
                      </a:r>
                      <a:r>
                        <a:rPr lang="en-US" baseline="0" dirty="0" smtClean="0"/>
                        <a:t>.)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1764"/>
              </p:ext>
            </p:extLst>
          </p:nvPr>
        </p:nvGraphicFramePr>
        <p:xfrm>
          <a:off x="1219200" y="3124200"/>
          <a:ext cx="76962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/>
                <a:gridCol w="2743200"/>
                <a:gridCol w="1752600"/>
                <a:gridCol w="22098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</a:t>
                      </a:r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– Questions (WHO,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WHAT, WHERE, WHEN, WHY, HOW)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I/he/she/it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sleep</a:t>
                      </a:r>
                      <a:r>
                        <a:rPr lang="en-US" b="1" u="sng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</a:t>
                      </a:r>
                      <a:r>
                        <a:rPr lang="en-US" baseline="0" dirty="0" smtClean="0"/>
                        <a:t>?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you/we/they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sleep</a:t>
                      </a:r>
                      <a:r>
                        <a:rPr lang="en-US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1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/>
          <a:lstStyle/>
          <a:p>
            <a:r>
              <a:rPr lang="en-US" dirty="0" smtClean="0"/>
              <a:t>The Past Continuous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02283"/>
              </p:ext>
            </p:extLst>
          </p:nvPr>
        </p:nvGraphicFramePr>
        <p:xfrm>
          <a:off x="1295400" y="1828800"/>
          <a:ext cx="7160872" cy="31318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80436"/>
                <a:gridCol w="3580436"/>
              </a:tblGrid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Exceptions in spelling </a:t>
                      </a: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-adding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</a:t>
                      </a:r>
                      <a:endParaRPr lang="en-US" sz="20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Example</a:t>
                      </a:r>
                      <a:endParaRPr lang="en-US" sz="20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final 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is dropped </a:t>
                      </a:r>
                      <a:endParaRPr lang="en-US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but: </a:t>
                      </a:r>
                      <a:r>
                        <a:rPr lang="en-US" sz="20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ee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is not changed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come – com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/>
                      </a:r>
                      <a:b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(but: agree – agr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ee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ing)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after a short, stressed vowel</a:t>
                      </a: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 final consonant is doubled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sit – si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tt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 as final consonant after a vowel is doubled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(in British English)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travel – travelling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final ie becomes y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lie – l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yi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ng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3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6239</TotalTime>
  <Words>401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SMART CHOICE LEVEL 4</vt:lpstr>
      <vt:lpstr>The Past Continuous</vt:lpstr>
      <vt:lpstr>The Past Continuous</vt:lpstr>
      <vt:lpstr>The Past Continuous</vt:lpstr>
      <vt:lpstr>The Past Continuous</vt:lpstr>
      <vt:lpstr>The Past Continuous</vt:lpstr>
      <vt:lpstr>The Past Continuous</vt:lpstr>
      <vt:lpstr>The Past Continuous</vt:lpstr>
      <vt:lpstr>The Past Continuous</vt:lpstr>
      <vt:lpstr>The Past Continuous</vt:lpstr>
      <vt:lpstr>The Past Continuous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CHOICE LEVEL 4</dc:title>
  <dc:creator>User</dc:creator>
  <cp:lastModifiedBy>User</cp:lastModifiedBy>
  <cp:revision>13</cp:revision>
  <dcterms:created xsi:type="dcterms:W3CDTF">2014-04-15T04:17:41Z</dcterms:created>
  <dcterms:modified xsi:type="dcterms:W3CDTF">2016-10-19T01:36:36Z</dcterms:modified>
</cp:coreProperties>
</file>