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0"/>
  </p:notesMasterIdLst>
  <p:sldIdLst>
    <p:sldId id="281" r:id="rId2"/>
    <p:sldId id="271" r:id="rId3"/>
    <p:sldId id="260" r:id="rId4"/>
    <p:sldId id="285" r:id="rId5"/>
    <p:sldId id="261" r:id="rId6"/>
    <p:sldId id="262" r:id="rId7"/>
    <p:sldId id="263" r:id="rId8"/>
    <p:sldId id="276" r:id="rId9"/>
    <p:sldId id="277" r:id="rId10"/>
    <p:sldId id="264" r:id="rId11"/>
    <p:sldId id="265" r:id="rId12"/>
    <p:sldId id="266" r:id="rId13"/>
    <p:sldId id="268" r:id="rId14"/>
    <p:sldId id="273" r:id="rId15"/>
    <p:sldId id="282" r:id="rId16"/>
    <p:sldId id="284" r:id="rId17"/>
    <p:sldId id="286" r:id="rId18"/>
    <p:sldId id="269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1E61"/>
    <a:srgbClr val="001848"/>
    <a:srgbClr val="990033"/>
    <a:srgbClr val="F12337"/>
    <a:srgbClr val="00153E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23" autoAdjust="0"/>
    <p:restoredTop sz="94660"/>
  </p:normalViewPr>
  <p:slideViewPr>
    <p:cSldViewPr>
      <p:cViewPr>
        <p:scale>
          <a:sx n="53" d="100"/>
          <a:sy n="53" d="100"/>
        </p:scale>
        <p:origin x="-185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EF9D9-6FCC-4263-BB03-14F613D4199D}" type="datetimeFigureOut">
              <a:rPr lang="ko-KR" altLang="en-US" smtClean="0"/>
              <a:pPr/>
              <a:t>2018-03-12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AE904-582F-46AC-BC2B-AEB1A1AF59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660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E904-582F-46AC-BC2B-AEB1A1AF595C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12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2018-03-12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2018-03-12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2018-03-12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2018-03-12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2018-03-12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2018-03-12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2018-03-12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2018-03-12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2018-03-12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2018-03-12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2018-03-12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C2EA5C4-5449-4E28-BAEC-FCD7CB32B359}" type="datetimeFigureOut">
              <a:rPr lang="ko-KR" altLang="en-US" smtClean="0"/>
              <a:pPr/>
              <a:t>2018-03-12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88640"/>
            <a:ext cx="9144000" cy="1944216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31640" y="496461"/>
            <a:ext cx="6624736" cy="1251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-603448"/>
            <a:ext cx="7488832" cy="2319536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JUNGWON UNIVERSITY</a:t>
            </a:r>
            <a:r>
              <a:rPr lang="ko-KR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ko-KR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English  </a:t>
            </a:r>
            <a:r>
              <a:rPr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Communication </a:t>
            </a:r>
            <a:r>
              <a:rPr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(</a:t>
            </a:r>
            <a:r>
              <a:rPr lang="en-US" altLang="ko-K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L</a:t>
            </a:r>
            <a:r>
              <a:rPr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evel </a:t>
            </a:r>
            <a:r>
              <a:rPr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1)</a:t>
            </a:r>
            <a:endParaRPr lang="ko-KR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5694" y="2564904"/>
            <a:ext cx="5114778" cy="1902253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Professor: </a:t>
            </a:r>
          </a:p>
          <a:p>
            <a:endParaRPr lang="en-US" altLang="ko-KR" sz="9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r>
              <a:rPr lang="en-US" altLang="ko-K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Jennifer L. </a:t>
            </a:r>
            <a:r>
              <a:rPr lang="en-US" altLang="ko-KR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Mc</a:t>
            </a:r>
            <a:r>
              <a:rPr lang="en-US" altLang="ko-K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Ghee </a:t>
            </a:r>
          </a:p>
          <a:p>
            <a:r>
              <a:rPr lang="en-US" altLang="ko-K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MA Ed</a:t>
            </a:r>
          </a:p>
          <a:p>
            <a:endParaRPr lang="en-US" altLang="ko-K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 2"/>
              </a:rPr>
              <a:t>   </a:t>
            </a:r>
            <a:endParaRPr lang="en-US" altLang="ko-KR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663280" y="5445224"/>
            <a:ext cx="5445224" cy="121214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  </a:t>
            </a:r>
            <a:r>
              <a:rPr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Office Hours by Appointment</a:t>
            </a:r>
            <a:br>
              <a:rPr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</a:br>
            <a:r>
              <a:rPr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    jenni.mcghee@gmail.com</a:t>
            </a:r>
            <a:br>
              <a:rPr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</a:br>
            <a:r>
              <a:rPr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    010.5728.2733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7624" y="2852936"/>
            <a:ext cx="2448272" cy="360040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85"/>
          <a:stretch/>
        </p:blipFill>
        <p:spPr>
          <a:xfrm>
            <a:off x="1003927" y="2629648"/>
            <a:ext cx="2415945" cy="3607664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98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08999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331640" y="425023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11760" y="125760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5. Cell phones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30534" y="1844824"/>
            <a:ext cx="79739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바탕" pitchFamily="18" charset="-127"/>
                <a:cs typeface="Times New Roman" pitchFamily="18" charset="0"/>
              </a:rPr>
              <a:t>Turn them off or set them to silent.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72172" y="4581128"/>
            <a:ext cx="1028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X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8476" y="4595377"/>
            <a:ext cx="1214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X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44780" y="4653136"/>
            <a:ext cx="1571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92D050"/>
                </a:solidFill>
              </a:rPr>
              <a:t>O</a:t>
            </a:r>
            <a:endParaRPr lang="en-US" sz="9600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635" y="2696546"/>
            <a:ext cx="1951886" cy="347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08" y="2696546"/>
            <a:ext cx="1949128" cy="346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329" y="2696545"/>
            <a:ext cx="1941121" cy="345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564904"/>
            <a:ext cx="237626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>
                <a:solidFill>
                  <a:srgbClr val="F61E61"/>
                </a:solidFill>
                <a:latin typeface="Aharoni" pitchFamily="2" charset="-79"/>
                <a:cs typeface="Aharoni" pitchFamily="2" charset="-79"/>
              </a:rPr>
              <a:t>X</a:t>
            </a:r>
            <a:endParaRPr lang="en-US" sz="25000" b="1" dirty="0">
              <a:solidFill>
                <a:srgbClr val="F61E6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1091" y="2564904"/>
            <a:ext cx="237626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>
                <a:solidFill>
                  <a:srgbClr val="F61E61"/>
                </a:solidFill>
                <a:latin typeface="Aharoni" pitchFamily="2" charset="-79"/>
                <a:cs typeface="Aharoni" pitchFamily="2" charset="-79"/>
              </a:rPr>
              <a:t>X</a:t>
            </a:r>
            <a:endParaRPr lang="en-US" sz="25000" b="1" dirty="0">
              <a:solidFill>
                <a:srgbClr val="F61E6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10757" y="2564904"/>
            <a:ext cx="237626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O</a:t>
            </a:r>
            <a:endParaRPr lang="en-US" sz="25000" b="1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ight Arrow 2"/>
          <p:cNvSpPr/>
          <p:nvPr/>
        </p:nvSpPr>
        <p:spPr>
          <a:xfrm rot="3375333">
            <a:off x="1499277" y="2667757"/>
            <a:ext cx="329888" cy="1543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3375333">
            <a:off x="4303916" y="2667757"/>
            <a:ext cx="329888" cy="1543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3375333">
            <a:off x="7069368" y="2667758"/>
            <a:ext cx="329888" cy="1543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602128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-252536" y="6125815"/>
            <a:ext cx="95770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바탕" pitchFamily="18" charset="-127"/>
                <a:cs typeface="Times New Roman" pitchFamily="18" charset="0"/>
              </a:rPr>
              <a:t>Place them on the phone table during class.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4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25760"/>
            <a:ext cx="8352928" cy="1143000"/>
          </a:xfrm>
        </p:spPr>
        <p:txBody>
          <a:bodyPr>
            <a:normAutofit/>
          </a:bodyPr>
          <a:lstStyle/>
          <a:p>
            <a:r>
              <a:rPr lang="en-US" altLang="ko-KR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6. School  Clothing Policy</a:t>
            </a:r>
            <a:endParaRPr lang="ko-KR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204864"/>
            <a:ext cx="65527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</a:rPr>
              <a:t> </a:t>
            </a: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No Caps, hats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No earphones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No sunglasses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No slippers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No Sleepwear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No Exercise Clothing</a:t>
            </a:r>
            <a:endParaRPr lang="ko-KR" alt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endParaRPr lang="en-US" altLang="ko-KR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4101" name="Picture 5" descr="C:\Documents and Settings\jwu\Local Settings\Temporary Internet Files\Content.IE5\H19P9VGK\MP9004265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589914" y="3356993"/>
            <a:ext cx="1870518" cy="124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Documents and Settings\jwu\Local Settings\Temporary Internet Files\Content.IE5\TZ2TM507\MP90026221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5738" y="2276873"/>
            <a:ext cx="1938179" cy="1275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Documents and Settings\jwu\Local Settings\Temporary Internet Files\Content.IE5\VB7ACGSC\MC900349057[1].wmf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 rot="19683625">
            <a:off x="1127085" y="4538304"/>
            <a:ext cx="1447495" cy="1818742"/>
          </a:xfrm>
          <a:prstGeom prst="rect">
            <a:avLst/>
          </a:prstGeom>
          <a:noFill/>
        </p:spPr>
      </p:pic>
      <p:pic>
        <p:nvPicPr>
          <p:cNvPr id="4098" name="Picture 2" descr="C:\Documents and Settings\jwu\Local Settings\Temporary Internet Files\Content.IE5\03MJE706\MC90029621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14859">
            <a:off x="6550542" y="1814409"/>
            <a:ext cx="1637168" cy="1525509"/>
          </a:xfrm>
          <a:prstGeom prst="rect">
            <a:avLst/>
          </a:prstGeom>
          <a:noFill/>
        </p:spPr>
      </p:pic>
      <p:pic>
        <p:nvPicPr>
          <p:cNvPr id="4102" name="Picture 6" descr="C:\Documents and Settings\jwu\Local Settings\Temporary Internet Files\Content.IE5\IYJAK9G5\MC90036163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941842" y="3789041"/>
            <a:ext cx="1208116" cy="1932127"/>
          </a:xfrm>
          <a:prstGeom prst="rect">
            <a:avLst/>
          </a:prstGeom>
          <a:noFill/>
        </p:spPr>
      </p:pic>
      <p:pic>
        <p:nvPicPr>
          <p:cNvPr id="4103" name="Picture 7" descr="C:\Documents and Settings\jwu\Local Settings\Temporary Internet Files\Content.IE5\EUPQBI2G\MP90042256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7706" y="4581129"/>
            <a:ext cx="1005576" cy="1340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678691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5696" y="197768"/>
            <a:ext cx="5760640" cy="1143000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7. Participation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572" y="2708920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1. Speak English Only</a:t>
            </a:r>
          </a:p>
          <a:p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2. Bring completed homework on time.</a:t>
            </a:r>
          </a:p>
          <a:p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3. Bring pencil, eraser, red pen, notebook, textbook to class.</a:t>
            </a:r>
          </a:p>
          <a:p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4. Take notes of all important information.</a:t>
            </a:r>
          </a:p>
          <a:p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5. Have a positive attitude and participate in class activities.</a:t>
            </a:r>
          </a:p>
          <a:p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6. Be respectful and polite.</a:t>
            </a:r>
          </a:p>
          <a:p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7. Follow directions.</a:t>
            </a:r>
          </a:p>
          <a:p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8. Stay awake in class.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9771" y="184482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</a:rPr>
              <a:t> </a:t>
            </a:r>
            <a:r>
              <a:rPr lang="en-US" altLang="ko-KR" sz="36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20 </a:t>
            </a:r>
            <a:r>
              <a:rPr lang="en-US" altLang="ko-KR" sz="3600" b="1" dirty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% of your grade!!!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2392" y="216024"/>
            <a:ext cx="7818040" cy="1124744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8. Grading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027743"/>
            <a:ext cx="6552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Assignments </a:t>
            </a:r>
            <a:r>
              <a:rPr lang="en-US" altLang="ko-K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and </a:t>
            </a:r>
            <a:r>
              <a:rPr lang="en-US" altLang="ko-K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Quizzes: 25%</a:t>
            </a:r>
            <a:endParaRPr lang="ko-KR" altLang="ko-K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altLang="ko-K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Mid-Term Test: 20% </a:t>
            </a:r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- MUST pass with 60%</a:t>
            </a:r>
            <a:endParaRPr lang="ko-KR" altLang="ko-K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altLang="ko-K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Final Test: 25% - MUST pass with 60%</a:t>
            </a:r>
            <a:endParaRPr lang="ko-KR" altLang="ko-K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altLang="ko-K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Participation: </a:t>
            </a:r>
            <a:r>
              <a:rPr lang="en-US" altLang="ko-K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20% </a:t>
            </a:r>
            <a:endParaRPr lang="ko-KR" altLang="ko-K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altLang="ko-K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Attendance: 10% </a:t>
            </a:r>
            <a:endParaRPr lang="ko-KR" altLang="ko-K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endParaRPr lang="en-US" altLang="ko-K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869160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Final Grade:</a:t>
            </a:r>
          </a:p>
          <a:p>
            <a:pPr algn="ctr"/>
            <a:r>
              <a:rPr lang="en-US" altLang="ko-K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Pass = 70-100%    /    Fail = 0-69%</a:t>
            </a:r>
            <a:endParaRPr lang="ko-KR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"/>
                            </p:stCondLst>
                            <p:childTnLst>
                              <p:par>
                                <p:cTn id="5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2392" y="216024"/>
            <a:ext cx="7818040" cy="1124744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9. Extra Resources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132856"/>
            <a:ext cx="71287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1.The English Café </a:t>
            </a:r>
            <a:r>
              <a:rPr lang="en-US" altLang="ko-K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– (3F) open 12 -11pm</a:t>
            </a:r>
          </a:p>
          <a:p>
            <a:r>
              <a:rPr lang="en-US" altLang="ko-K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			    </a:t>
            </a:r>
            <a:r>
              <a:rPr lang="en-US" altLang="ko-K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- Free drinks from 3pm</a:t>
            </a:r>
          </a:p>
          <a:p>
            <a:endParaRPr lang="en-US" altLang="ko-K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altLang="ko-K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2. Appointments with Professor Jennifer as needed. Contact me in class or on my website.</a:t>
            </a:r>
          </a:p>
          <a:p>
            <a:endParaRPr lang="en-US" altLang="ko-K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r>
              <a:rPr lang="en-US" altLang="ko-K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3. Tutoring (available later this semester)</a:t>
            </a:r>
          </a:p>
        </p:txBody>
      </p:sp>
    </p:spTree>
    <p:extLst>
      <p:ext uri="{BB962C8B-B14F-4D97-AF65-F5344CB8AC3E}">
        <p14:creationId xmlns:p14="http://schemas.microsoft.com/office/powerpoint/2010/main" val="350336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2392" y="144016"/>
            <a:ext cx="7818040" cy="112474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lgerian" pitchFamily="82" charset="0"/>
              </a:rPr>
              <a:t>10. </a:t>
            </a:r>
            <a:r>
              <a:rPr lang="en-US" sz="4400" dirty="0" err="1">
                <a:solidFill>
                  <a:srgbClr val="002060"/>
                </a:solidFill>
                <a:latin typeface="Algerian" pitchFamily="82" charset="0"/>
              </a:rPr>
              <a:t>KakaoTalk</a:t>
            </a:r>
            <a:r>
              <a:rPr lang="en-US" sz="4400" dirty="0">
                <a:solidFill>
                  <a:srgbClr val="002060"/>
                </a:solidFill>
                <a:latin typeface="Algerian" pitchFamily="82" charset="0"/>
              </a:rPr>
              <a:t> Group: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844824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Add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to your Kakao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now: </a:t>
            </a:r>
          </a:p>
          <a:p>
            <a:endParaRPr lang="en-US" sz="1000" b="1" dirty="0">
              <a:solidFill>
                <a:srgbClr val="00206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Gypsyjennileigh</a:t>
            </a: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Send me a message:</a:t>
            </a:r>
          </a:p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I am ________, _________ class.</a:t>
            </a:r>
          </a:p>
          <a:p>
            <a:pPr algn="ctr"/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add you to our class Kakao Group.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is for ME to send you messages.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 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a personal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1 message!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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800" dirty="0">
                <a:solidFill>
                  <a:schemeClr val="bg1"/>
                </a:solidFill>
              </a:rPr>
              <a:t>			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872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2392" y="141000"/>
            <a:ext cx="7818040" cy="1124744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Algerian" pitchFamily="82" charset="0"/>
              </a:rPr>
              <a:t>11. Website</a:t>
            </a:r>
            <a:endParaRPr lang="en-US" sz="4800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59632" y="1778184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1856" y="1922200"/>
            <a:ext cx="6040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ea typeface="Arial Unicode MS" pitchFamily="50" charset="-127"/>
                <a:cs typeface="Arial Unicode MS" pitchFamily="50" charset="-127"/>
              </a:rPr>
              <a:t>professorjennifer.weebly.com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3140968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your DAILY responsibility </a:t>
            </a:r>
            <a:endParaRPr lang="en-US" sz="3200" b="1" dirty="0" smtClean="0">
              <a:solidFill>
                <a:srgbClr val="F61E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3200" b="1" dirty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the website if you have </a:t>
            </a:r>
            <a:endParaRPr lang="en-US" sz="3200" b="1" dirty="0" smtClean="0">
              <a:solidFill>
                <a:srgbClr val="F61E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</a:t>
            </a:r>
            <a:r>
              <a:rPr lang="en-US" sz="3200" b="1" dirty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for extra material I </a:t>
            </a:r>
            <a:endParaRPr lang="en-US" sz="3200" b="1" dirty="0" smtClean="0">
              <a:solidFill>
                <a:srgbClr val="F61E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 </a:t>
            </a:r>
            <a:r>
              <a:rPr lang="en-US" sz="3200" b="1" dirty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about in class! </a:t>
            </a:r>
          </a:p>
          <a:p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5304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48680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31640" y="764704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3864" y="908720"/>
            <a:ext cx="6040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ea typeface="Arial Unicode MS" pitchFamily="50" charset="-127"/>
                <a:cs typeface="Arial Unicode MS" pitchFamily="50" charset="-127"/>
              </a:rPr>
              <a:t>professorjennifer.weebly.com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3"/>
          <a:stretch/>
        </p:blipFill>
        <p:spPr>
          <a:xfrm>
            <a:off x="539552" y="1968481"/>
            <a:ext cx="8041992" cy="48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7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5272" y="125760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Preparation is vital!!	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996" y="1988840"/>
            <a:ext cx="79060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rgbClr val="002060"/>
                </a:solidFill>
              </a:rPr>
              <a:t> </a:t>
            </a:r>
            <a:r>
              <a:rPr lang="en-US" altLang="ko-K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Please study and do homework</a:t>
            </a:r>
          </a:p>
          <a:p>
            <a:pPr algn="ctr"/>
            <a:r>
              <a:rPr lang="en-US" altLang="ko-K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BEFORE class! </a:t>
            </a:r>
            <a:r>
              <a:rPr lang="en-US" altLang="ko-K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" pitchFamily="2" charset="2"/>
              </a:rPr>
              <a:t>Otherwise class is useless!!!</a:t>
            </a:r>
            <a:endParaRPr lang="ko-KR" altLang="ko-K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/>
            <a:endParaRPr lang="en-US" altLang="ko-KR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996952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Ask for help…and…</a:t>
            </a:r>
          </a:p>
          <a:p>
            <a:pPr algn="ctr"/>
            <a:r>
              <a:rPr lang="en-US" altLang="ko-K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Enjoy this class!</a:t>
            </a:r>
          </a:p>
          <a:p>
            <a:pPr algn="ctr"/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3077" name="Picture 5" descr="C:\Documents and Settings\jwu\Local Settings\Temporary Internet Files\Content.IE5\8OCA76A0\MC9004462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7278" y="4410341"/>
            <a:ext cx="1783080" cy="1826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3864" y="620688"/>
            <a:ext cx="6040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ea typeface="Arial Unicode MS" pitchFamily="50" charset="-127"/>
                <a:cs typeface="Arial Unicode MS" pitchFamily="50" charset="-127"/>
              </a:rPr>
              <a:t>professorjennifer.weebly.com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3"/>
          <a:stretch/>
        </p:blipFill>
        <p:spPr>
          <a:xfrm>
            <a:off x="539552" y="1844824"/>
            <a:ext cx="8041992" cy="4889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22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832" y="188640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59632" y="430488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39752" y="116632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en-US" altLang="ko-KR" sz="4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1. Attendance</a:t>
            </a:r>
            <a:endParaRPr lang="ko-KR" altLang="en-US" sz="4800" dirty="0">
              <a:solidFill>
                <a:srgbClr val="001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5616" y="1916832"/>
            <a:ext cx="7056784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87624" y="2132856"/>
            <a:ext cx="6912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"/>
            </a:pPr>
            <a:r>
              <a:rPr lang="en-US" altLang="ko-KR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10% of your Grade!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Come to Class!</a:t>
            </a:r>
          </a:p>
          <a:p>
            <a:pPr marL="457200" indent="-457200">
              <a:buFont typeface="Wingdings" pitchFamily="2" charset="2"/>
              <a:buChar char=""/>
            </a:pP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Be on Time.</a:t>
            </a:r>
          </a:p>
          <a:p>
            <a:pPr marL="457200" indent="-457200">
              <a:buFont typeface="Wingdings" pitchFamily="2" charset="2"/>
              <a:buChar char=""/>
            </a:pPr>
            <a:r>
              <a:rPr lang="en-US" altLang="ko-KR" sz="2800" b="1" dirty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Late 3 Times = 1 Class Absence</a:t>
            </a:r>
          </a:p>
          <a:p>
            <a:pPr marL="457200" indent="-457200">
              <a:buFont typeface="Wingdings" pitchFamily="2" charset="2"/>
              <a:buChar char=""/>
            </a:pP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7 or more Absences = FAIL</a:t>
            </a:r>
          </a:p>
          <a:p>
            <a:pPr marL="457200" indent="-457200">
              <a:buFont typeface="Wingdings" pitchFamily="2" charset="2"/>
              <a:buChar char=""/>
            </a:pP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If late, tell the professor AFTER CLASS so      I can mark your attendance.</a:t>
            </a:r>
          </a:p>
          <a:p>
            <a:pPr marL="457200" indent="-457200">
              <a:buFont typeface="Wingdings" pitchFamily="2" charset="2"/>
              <a:buChar char=""/>
            </a:pPr>
            <a:r>
              <a:rPr lang="en-US" altLang="ko-KR" sz="2800" b="1" dirty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If you know you will be absent, tell the professor BEFORE class…or you cannot make up the work.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832" y="188640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59632" y="430488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7648" y="1553177"/>
            <a:ext cx="7056784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34998" y="1772816"/>
            <a:ext cx="7056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If you </a:t>
            </a:r>
            <a:r>
              <a:rPr lang="en-US" altLang="ko-KR" sz="36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MISS</a:t>
            </a:r>
            <a:r>
              <a:rPr lang="en-US" altLang="ko-KR" sz="36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a quiz or TEST for any reason, it will be an automatic </a:t>
            </a:r>
            <a:r>
              <a:rPr lang="en-US" altLang="ko-KR" sz="36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0%</a:t>
            </a:r>
            <a:r>
              <a:rPr lang="en-US" altLang="ko-KR" sz="36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</a:t>
            </a:r>
            <a:endParaRPr lang="ko-KR" altLang="en-US" sz="3600" b="1" dirty="0">
              <a:solidFill>
                <a:srgbClr val="F61E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11760" y="53752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1. Attendance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8823" y="2973145"/>
            <a:ext cx="69127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You are absent:</a:t>
            </a:r>
          </a:p>
          <a:p>
            <a:pPr algn="ctr"/>
            <a:r>
              <a:rPr lang="en-US" altLang="ko-K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Symbol"/>
              </a:rPr>
              <a:t></a:t>
            </a:r>
            <a:r>
              <a:rPr lang="en-US" altLang="ko-K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Sick  </a:t>
            </a:r>
            <a:r>
              <a:rPr lang="en-US" altLang="ko-K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Symbol"/>
              </a:rPr>
              <a:t></a:t>
            </a:r>
            <a:r>
              <a:rPr lang="en-US" altLang="ko-K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MT </a:t>
            </a:r>
            <a:r>
              <a:rPr lang="en-US" altLang="ko-K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Symbol"/>
              </a:rPr>
              <a:t> </a:t>
            </a:r>
            <a:r>
              <a:rPr lang="en-US" altLang="ko-K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Sports Festival</a:t>
            </a:r>
          </a:p>
          <a:p>
            <a:pPr algn="ctr"/>
            <a:r>
              <a:rPr lang="en-US" altLang="ko-KR" sz="40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You are </a:t>
            </a:r>
            <a:r>
              <a:rPr lang="en-US" altLang="ko-KR" sz="40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excused </a:t>
            </a:r>
            <a:r>
              <a:rPr lang="en-US" altLang="ko-KR" sz="20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(with document):</a:t>
            </a:r>
          </a:p>
          <a:p>
            <a:pPr algn="ctr"/>
            <a:r>
              <a:rPr lang="en-US" altLang="ko-K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Symbol"/>
              </a:rPr>
              <a:t>Military Major </a:t>
            </a:r>
            <a:r>
              <a:rPr lang="en-US" altLang="ko-K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Symbol"/>
              </a:rPr>
              <a:t>Emergency</a:t>
            </a:r>
            <a:endParaRPr lang="en-US" altLang="ko-KR" sz="36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/>
            <a:r>
              <a:rPr lang="en-US" altLang="ko-K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Symbol"/>
              </a:rPr>
              <a:t>Death in the family</a:t>
            </a:r>
          </a:p>
          <a:p>
            <a:pPr marL="571500" indent="-571500" algn="ctr">
              <a:buFont typeface="Symbol"/>
              <a:buChar char="¨"/>
            </a:pPr>
            <a:endParaRPr lang="en-US" altLang="ko-KR" sz="4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/>
            <a:endParaRPr lang="en-US" altLang="ko-KR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/>
            <a:endParaRPr lang="en-US" altLang="ko-KR" sz="4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7584" y="1664803"/>
            <a:ext cx="7526188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15616" y="1732452"/>
            <a:ext cx="65527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</a:rPr>
              <a:t>  </a:t>
            </a: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Workbook/Student Book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NO Books? = ABSENT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Notebook</a:t>
            </a:r>
            <a:endParaRPr lang="en-US" altLang="ko-KR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Pencil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Eraser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Red Pen</a:t>
            </a:r>
          </a:p>
          <a:p>
            <a:endParaRPr lang="en-US" altLang="ko-KR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2052" name="Picture 4" descr="C:\Documents and Settings\jwu\Local Settings\Temporary Internet Files\Content.IE5\YDX19YZ4\MC90043257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947829">
            <a:off x="2663446" y="3412535"/>
            <a:ext cx="1833363" cy="1783985"/>
          </a:xfrm>
          <a:prstGeom prst="rect">
            <a:avLst/>
          </a:prstGeom>
          <a:noFill/>
        </p:spPr>
      </p:pic>
      <p:pic>
        <p:nvPicPr>
          <p:cNvPr id="2053" name="Picture 5" descr="C:\Documents and Settings\jwu\Local Settings\Temporary Internet Files\Content.IE5\TZ2TM507\MC90043258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6007" y="4343074"/>
            <a:ext cx="1130310" cy="113031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20586030">
            <a:off x="3583118" y="4878671"/>
            <a:ext cx="6684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NO REGULAR PENS </a:t>
            </a:r>
          </a:p>
          <a:p>
            <a:pPr algn="ctr"/>
            <a:r>
              <a:rPr lang="en-US" altLang="ko-KR" sz="36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PLEASE!</a:t>
            </a:r>
            <a:endParaRPr lang="ko-KR" altLang="en-US" sz="3600" b="1" dirty="0">
              <a:solidFill>
                <a:srgbClr val="F61E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</a:endParaRPr>
          </a:p>
        </p:txBody>
      </p:sp>
      <p:pic>
        <p:nvPicPr>
          <p:cNvPr id="10244" name="Picture 4" descr="http://4vector.com/i/free-vector-red-glossy-pen-clip-art_113554_Red_Glossy_Pen_clip_art_h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247660">
            <a:off x="1799903" y="4947271"/>
            <a:ext cx="1872208" cy="1943716"/>
          </a:xfrm>
          <a:prstGeom prst="rect">
            <a:avLst/>
          </a:prstGeom>
          <a:noFill/>
        </p:spPr>
      </p:pic>
      <p:pic>
        <p:nvPicPr>
          <p:cNvPr id="10246" name="Picture 6" descr="http://sr.photos2.fotosearch.com/bthumb/CSP/CSP869/k86976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9045" y="3146572"/>
            <a:ext cx="1633825" cy="1983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2. materials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154" y="1861988"/>
            <a:ext cx="2273322" cy="2272212"/>
          </a:xfrm>
          <a:prstGeom prst="rect">
            <a:avLst/>
          </a:prstGeom>
        </p:spPr>
      </p:pic>
      <p:sp>
        <p:nvSpPr>
          <p:cNvPr id="3" name="7-Point Star 2"/>
          <p:cNvSpPr/>
          <p:nvPr/>
        </p:nvSpPr>
        <p:spPr>
          <a:xfrm rot="20666977">
            <a:off x="0" y="0"/>
            <a:ext cx="2375755" cy="199902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EVERY</a:t>
            </a:r>
          </a:p>
          <a:p>
            <a:pPr algn="ctr"/>
            <a:r>
              <a:rPr lang="en-US" sz="28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CLASS</a:t>
            </a:r>
            <a:endParaRPr lang="en-US" sz="2800" b="1" dirty="0">
              <a:solidFill>
                <a:srgbClr val="F61E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50"/>
                            </p:stCondLst>
                            <p:childTnLst>
                              <p:par>
                                <p:cTn id="10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45432" y="197768"/>
            <a:ext cx="4258816" cy="1143000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3. Homework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1772816"/>
            <a:ext cx="7560840" cy="43924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259632" y="2204864"/>
            <a:ext cx="6552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1848"/>
                </a:solidFill>
              </a:rPr>
              <a:t> </a:t>
            </a:r>
            <a:r>
              <a:rPr lang="en-US" altLang="ko-KR" sz="2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Neat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Complete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altLang="ko-KR" sz="2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Typed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altLang="ko-KR" sz="2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On Time</a:t>
            </a:r>
          </a:p>
          <a:p>
            <a:pPr>
              <a:buFont typeface="Wingdings" pitchFamily="2" charset="2"/>
              <a:buChar char="ü"/>
            </a:pP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13314" name="Picture 2" descr="https://fbcdn-sphotos-h-a.akamaihd.net/hphotos-ak-prn1/v/37026_10151891119214664_1695966727_n.jpg?oh=e90bd607c5f457f90b653393c131e5ff&amp;oe=522F5BE1&amp;__gda__=1378885779_5a14262556ea1d00408315bb867536de"/>
          <p:cNvPicPr>
            <a:picLocks noChangeAspect="1" noChangeArrowheads="1"/>
          </p:cNvPicPr>
          <p:nvPr/>
        </p:nvPicPr>
        <p:blipFill>
          <a:blip r:embed="rId3" cstate="print"/>
          <a:srcRect b="52273"/>
          <a:stretch>
            <a:fillRect/>
          </a:stretch>
        </p:blipFill>
        <p:spPr bwMode="auto">
          <a:xfrm>
            <a:off x="4535996" y="2308280"/>
            <a:ext cx="3205612" cy="2039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5648275" y="1988840"/>
            <a:ext cx="12144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X</a:t>
            </a:r>
            <a:endParaRPr lang="en-US" sz="16600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61" y="2204864"/>
            <a:ext cx="3464081" cy="3413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 rot="20132148">
            <a:off x="1587604" y="3208978"/>
            <a:ext cx="6112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NO LATE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3424" y="197768"/>
            <a:ext cx="4258816" cy="1143000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4. respect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71600" y="2204864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2800" b="1" dirty="0" smtClean="0">
                <a:solidFill>
                  <a:srgbClr val="001848"/>
                </a:solidFill>
              </a:rPr>
              <a:t>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Please </a:t>
            </a:r>
            <a:r>
              <a:rPr lang="en-US" altLang="ko-KR" sz="28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NOT TALK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when the professor is talking…Thank you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" pitchFamily="2" charset="2"/>
              </a:rPr>
              <a:t>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" pitchFamily="2" charset="2"/>
              </a:rPr>
              <a:t>Please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" pitchFamily="2" charset="2"/>
              </a:rPr>
              <a:t> </a:t>
            </a:r>
            <a:r>
              <a:rPr lang="en-US" altLang="ko-KR" sz="28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" pitchFamily="2" charset="2"/>
              </a:rPr>
              <a:t>DO NOT TALK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" pitchFamily="2" charset="2"/>
              </a:rPr>
              <a:t>when classmates are presenting…Thank you </a:t>
            </a:r>
            <a:endParaRPr lang="ko-KR" altLang="en-US" sz="2800" b="1" dirty="0">
              <a:solidFill>
                <a:srgbClr val="001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6808" y="472514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Let’s respect each other! </a:t>
            </a:r>
            <a:r>
              <a:rPr lang="en-US" altLang="ko-KR" sz="36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" pitchFamily="2" charset="2"/>
              </a:rPr>
              <a:t></a:t>
            </a:r>
            <a:endParaRPr lang="ko-KR" altLang="en-US" sz="3600" b="1" dirty="0">
              <a:solidFill>
                <a:srgbClr val="F61E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125760"/>
            <a:ext cx="7848872" cy="1143000"/>
          </a:xfrm>
        </p:spPr>
        <p:txBody>
          <a:bodyPr>
            <a:normAutofit/>
          </a:bodyPr>
          <a:lstStyle/>
          <a:p>
            <a:r>
              <a:rPr lang="en-US" altLang="ko-KR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4. respect: Language</a:t>
            </a:r>
            <a:endParaRPr lang="ko-KR" alt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11560" y="1800646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i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SWEAR WORDS = BAD Impression of you.</a:t>
            </a:r>
          </a:p>
          <a:p>
            <a:pPr algn="ctr"/>
            <a:endParaRPr lang="en-US" altLang="ko-KR" sz="1400" b="1" i="1" dirty="0" smtClean="0">
              <a:solidFill>
                <a:srgbClr val="001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 marL="971550" lvl="1" indent="-514350">
              <a:buAutoNum type="arabicPeriod"/>
            </a:pPr>
            <a:r>
              <a:rPr lang="en-US" altLang="ko-KR" sz="2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They are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NOT professional.</a:t>
            </a:r>
          </a:p>
          <a:p>
            <a:pPr marL="971550" lvl="1" indent="-514350">
              <a:buAutoNum type="arabicPeriod"/>
            </a:pPr>
            <a:r>
              <a:rPr lang="en-US" altLang="ko-KR" sz="2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They are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NOT appropriate.</a:t>
            </a:r>
          </a:p>
          <a:p>
            <a:pPr marL="971550" lvl="1" indent="-514350">
              <a:buAutoNum type="arabicPeriod"/>
            </a:pPr>
            <a:r>
              <a:rPr lang="en-US" altLang="ko-KR" sz="2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They are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NOT to be used </a:t>
            </a:r>
            <a:r>
              <a:rPr lang="en-US" altLang="ko-KR" sz="2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in this classroom, because they are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NOT respectful.</a:t>
            </a:r>
          </a:p>
          <a:p>
            <a:pPr marL="514350" indent="-514350">
              <a:buAutoNum type="arabicPeriod"/>
            </a:pPr>
            <a:endParaRPr lang="ko-KR" altLang="en-US" sz="2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238122" y="4428036"/>
            <a:ext cx="2366325" cy="1665260"/>
            <a:chOff x="1403648" y="4709616"/>
            <a:chExt cx="1674186" cy="1116124"/>
          </a:xfrm>
        </p:grpSpPr>
        <p:pic>
          <p:nvPicPr>
            <p:cNvPr id="1026" name="Picture 2" descr="http://ketanhein.files.wordpress.com/2013/07/comme-des-fuckdown-1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4709616"/>
              <a:ext cx="1674186" cy="111612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 rot="20711008">
              <a:off x="1870293" y="5336050"/>
              <a:ext cx="185254" cy="12735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 rot="21032605">
              <a:off x="1834607" y="5244567"/>
              <a:ext cx="629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Bold ITC" pitchFamily="34" charset="0"/>
                </a:rPr>
                <a:t>**</a:t>
              </a:r>
              <a:endParaRPr lang="en-US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156176" y="3789040"/>
            <a:ext cx="23762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X</a:t>
            </a:r>
            <a:r>
              <a:rPr lang="en-US" sz="13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		</a:t>
            </a:r>
            <a:endParaRPr lang="en-US" sz="13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4" t="4042" r="10293" b="52878"/>
          <a:stretch/>
        </p:blipFill>
        <p:spPr>
          <a:xfrm>
            <a:off x="544673" y="4428036"/>
            <a:ext cx="2446721" cy="1670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4" t="52706" r="7508" b="3379"/>
          <a:stretch/>
        </p:blipFill>
        <p:spPr>
          <a:xfrm>
            <a:off x="3275856" y="4428809"/>
            <a:ext cx="2592288" cy="1669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39552" y="3789040"/>
            <a:ext cx="23762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X</a:t>
            </a:r>
            <a:r>
              <a:rPr lang="en-US" sz="13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	</a:t>
            </a:r>
            <a:r>
              <a:rPr lang="en-US" sz="13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	</a:t>
            </a:r>
            <a:endParaRPr lang="en-US" sz="13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9511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11560" y="2060848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If you choose to use vulgar language in this class: </a:t>
            </a:r>
          </a:p>
          <a:p>
            <a:pPr lvl="1"/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1. You will be asked to leave.</a:t>
            </a:r>
          </a:p>
          <a:p>
            <a:pPr lvl="1"/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2. You will get 0% for Participation.</a:t>
            </a:r>
          </a:p>
          <a:p>
            <a:pPr lvl="1"/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3. You and the Professor will have a meeting.</a:t>
            </a:r>
            <a:endParaRPr lang="ko-KR" altLang="en-US" sz="2800" b="1" dirty="0">
              <a:solidFill>
                <a:srgbClr val="001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  <a:cs typeface="David" pitchFamily="34" charset="-79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238122" y="4428036"/>
            <a:ext cx="2366325" cy="1665260"/>
            <a:chOff x="1403648" y="4709616"/>
            <a:chExt cx="1674186" cy="1116124"/>
          </a:xfrm>
        </p:grpSpPr>
        <p:pic>
          <p:nvPicPr>
            <p:cNvPr id="16" name="Picture 2" descr="http://ketanhein.files.wordpress.com/2013/07/comme-des-fuckdown-1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4709616"/>
              <a:ext cx="1674186" cy="111612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 rot="20711008">
              <a:off x="1870293" y="5336050"/>
              <a:ext cx="185254" cy="12735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21032605">
              <a:off x="1834607" y="5244567"/>
              <a:ext cx="629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Bold ITC" pitchFamily="34" charset="0"/>
                </a:rPr>
                <a:t>**</a:t>
              </a:r>
              <a:endParaRPr lang="en-US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156176" y="3789040"/>
            <a:ext cx="23762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X</a:t>
            </a:r>
            <a:r>
              <a:rPr lang="en-US" sz="13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		</a:t>
            </a:r>
            <a:endParaRPr lang="en-US" sz="13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4" t="4042" r="10293" b="52878"/>
          <a:stretch/>
        </p:blipFill>
        <p:spPr>
          <a:xfrm>
            <a:off x="544673" y="4428036"/>
            <a:ext cx="2446721" cy="1670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4" t="52706" r="7508" b="3379"/>
          <a:stretch/>
        </p:blipFill>
        <p:spPr>
          <a:xfrm>
            <a:off x="3275856" y="4428809"/>
            <a:ext cx="2592288" cy="1669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539552" y="3789040"/>
            <a:ext cx="23762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X</a:t>
            </a:r>
            <a:r>
              <a:rPr lang="en-US" sz="13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	</a:t>
            </a:r>
            <a:r>
              <a:rPr lang="en-US" sz="13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	</a:t>
            </a:r>
            <a:endParaRPr lang="en-US" sz="13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683568" y="125760"/>
            <a:ext cx="784887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ko-KR" sz="44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4. respect: Language</a:t>
            </a:r>
            <a:endParaRPr lang="ko-KR" alt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59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2072</TotalTime>
  <Words>622</Words>
  <Application>Microsoft Office PowerPoint</Application>
  <PresentationFormat>On-screen Show (4:3)</PresentationFormat>
  <Paragraphs>207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Executive</vt:lpstr>
      <vt:lpstr>JUNGWON UNIVERSITY English  Communication (Level 1)</vt:lpstr>
      <vt:lpstr>PowerPoint Presentation</vt:lpstr>
      <vt:lpstr>1. Attendance</vt:lpstr>
      <vt:lpstr>1. Attendance</vt:lpstr>
      <vt:lpstr>2. materials</vt:lpstr>
      <vt:lpstr>3. Homework</vt:lpstr>
      <vt:lpstr>4. respect</vt:lpstr>
      <vt:lpstr>4. respect: Language</vt:lpstr>
      <vt:lpstr>PowerPoint Presentation</vt:lpstr>
      <vt:lpstr>5. Cell phones</vt:lpstr>
      <vt:lpstr>6. School  Clothing Policy</vt:lpstr>
      <vt:lpstr>7. Participation</vt:lpstr>
      <vt:lpstr>8. Grading</vt:lpstr>
      <vt:lpstr>9. Extra Resources</vt:lpstr>
      <vt:lpstr>10. KakaoTalk Group:</vt:lpstr>
      <vt:lpstr>11. Website</vt:lpstr>
      <vt:lpstr>PowerPoint Presentation</vt:lpstr>
      <vt:lpstr>Preparation is vital!!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JUNGWON UNIVERSITY English Communication (Level 1) Fall - 2013</dc:title>
  <dc:creator>jwu</dc:creator>
  <cp:lastModifiedBy>User</cp:lastModifiedBy>
  <cp:revision>93</cp:revision>
  <dcterms:created xsi:type="dcterms:W3CDTF">2013-09-08T13:33:01Z</dcterms:created>
  <dcterms:modified xsi:type="dcterms:W3CDTF">2018-03-12T04:14:47Z</dcterms:modified>
</cp:coreProperties>
</file>